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6" r:id="rId8"/>
    <p:sldId id="269" r:id="rId9"/>
    <p:sldId id="270" r:id="rId10"/>
    <p:sldId id="271" r:id="rId11"/>
    <p:sldId id="263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1" clrIdx="0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5B0AE-DF1F-430A-BF54-3B946074DDE7}" type="datetimeFigureOut">
              <a:rPr lang="ru-UA" smtClean="0"/>
              <a:t>04/12/2024</a:t>
            </a:fld>
            <a:endParaRPr lang="ru-U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62E30-A509-44DF-A26F-81141EDD4E18}" type="slidenum">
              <a:rPr lang="ru-UA" smtClean="0"/>
              <a:t>‹#›</a:t>
            </a:fld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966169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5B0AE-DF1F-430A-BF54-3B946074DDE7}" type="datetimeFigureOut">
              <a:rPr lang="ru-UA" smtClean="0"/>
              <a:t>04/12/2024</a:t>
            </a:fld>
            <a:endParaRPr lang="ru-U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62E30-A509-44DF-A26F-81141EDD4E18}" type="slidenum">
              <a:rPr lang="ru-UA" smtClean="0"/>
              <a:t>‹#›</a:t>
            </a:fld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0450356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5B0AE-DF1F-430A-BF54-3B946074DDE7}" type="datetimeFigureOut">
              <a:rPr lang="ru-UA" smtClean="0"/>
              <a:t>04/12/2024</a:t>
            </a:fld>
            <a:endParaRPr lang="ru-U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62E30-A509-44DF-A26F-81141EDD4E18}" type="slidenum">
              <a:rPr lang="ru-UA" smtClean="0"/>
              <a:t>‹#›</a:t>
            </a:fld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1171638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5B0AE-DF1F-430A-BF54-3B946074DDE7}" type="datetimeFigureOut">
              <a:rPr lang="ru-UA" smtClean="0"/>
              <a:t>04/12/2024</a:t>
            </a:fld>
            <a:endParaRPr lang="ru-U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62E30-A509-44DF-A26F-81141EDD4E18}" type="slidenum">
              <a:rPr lang="ru-UA" smtClean="0"/>
              <a:t>‹#›</a:t>
            </a:fld>
            <a:endParaRPr lang="ru-UA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645841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5B0AE-DF1F-430A-BF54-3B946074DDE7}" type="datetimeFigureOut">
              <a:rPr lang="ru-UA" smtClean="0"/>
              <a:t>04/12/2024</a:t>
            </a:fld>
            <a:endParaRPr lang="ru-U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62E30-A509-44DF-A26F-81141EDD4E18}" type="slidenum">
              <a:rPr lang="ru-UA" smtClean="0"/>
              <a:t>‹#›</a:t>
            </a:fld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3589861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5B0AE-DF1F-430A-BF54-3B946074DDE7}" type="datetimeFigureOut">
              <a:rPr lang="ru-UA" smtClean="0"/>
              <a:t>04/12/2024</a:t>
            </a:fld>
            <a:endParaRPr lang="ru-U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62E30-A509-44DF-A26F-81141EDD4E18}" type="slidenum">
              <a:rPr lang="ru-UA" smtClean="0"/>
              <a:t>‹#›</a:t>
            </a:fld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1502099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dirty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dirty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dirty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5B0AE-DF1F-430A-BF54-3B946074DDE7}" type="datetimeFigureOut">
              <a:rPr lang="ru-UA" smtClean="0"/>
              <a:t>04/12/2024</a:t>
            </a:fld>
            <a:endParaRPr lang="ru-U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62E30-A509-44DF-A26F-81141EDD4E18}" type="slidenum">
              <a:rPr lang="ru-UA" smtClean="0"/>
              <a:t>‹#›</a:t>
            </a:fld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8425533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5B0AE-DF1F-430A-BF54-3B946074DDE7}" type="datetimeFigureOut">
              <a:rPr lang="ru-UA" smtClean="0"/>
              <a:t>04/12/2024</a:t>
            </a:fld>
            <a:endParaRPr lang="ru-U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62E30-A509-44DF-A26F-81141EDD4E18}" type="slidenum">
              <a:rPr lang="ru-UA" smtClean="0"/>
              <a:t>‹#›</a:t>
            </a:fld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2956684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5B0AE-DF1F-430A-BF54-3B946074DDE7}" type="datetimeFigureOut">
              <a:rPr lang="ru-UA" smtClean="0"/>
              <a:t>04/12/2024</a:t>
            </a:fld>
            <a:endParaRPr lang="ru-U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62E30-A509-44DF-A26F-81141EDD4E18}" type="slidenum">
              <a:rPr lang="ru-UA" smtClean="0"/>
              <a:t>‹#›</a:t>
            </a:fld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492710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5B0AE-DF1F-430A-BF54-3B946074DDE7}" type="datetimeFigureOut">
              <a:rPr lang="ru-UA" smtClean="0"/>
              <a:t>04/12/2024</a:t>
            </a:fld>
            <a:endParaRPr lang="ru-U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62E30-A509-44DF-A26F-81141EDD4E18}" type="slidenum">
              <a:rPr lang="ru-UA" smtClean="0"/>
              <a:t>‹#›</a:t>
            </a:fld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4253284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5B0AE-DF1F-430A-BF54-3B946074DDE7}" type="datetimeFigureOut">
              <a:rPr lang="ru-UA" smtClean="0"/>
              <a:t>04/12/2024</a:t>
            </a:fld>
            <a:endParaRPr lang="ru-U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62E30-A509-44DF-A26F-81141EDD4E18}" type="slidenum">
              <a:rPr lang="ru-UA" smtClean="0"/>
              <a:t>‹#›</a:t>
            </a:fld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4581548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5B0AE-DF1F-430A-BF54-3B946074DDE7}" type="datetimeFigureOut">
              <a:rPr lang="ru-UA" smtClean="0"/>
              <a:t>04/12/2024</a:t>
            </a:fld>
            <a:endParaRPr lang="ru-U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62E30-A509-44DF-A26F-81141EDD4E18}" type="slidenum">
              <a:rPr lang="ru-UA" smtClean="0"/>
              <a:t>‹#›</a:t>
            </a:fld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7620840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5B0AE-DF1F-430A-BF54-3B946074DDE7}" type="datetimeFigureOut">
              <a:rPr lang="ru-UA" smtClean="0"/>
              <a:t>04/12/2024</a:t>
            </a:fld>
            <a:endParaRPr lang="ru-UA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62E30-A509-44DF-A26F-81141EDD4E18}" type="slidenum">
              <a:rPr lang="ru-UA" smtClean="0"/>
              <a:t>‹#›</a:t>
            </a:fld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8464625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5B0AE-DF1F-430A-BF54-3B946074DDE7}" type="datetimeFigureOut">
              <a:rPr lang="ru-UA" smtClean="0"/>
              <a:t>04/12/2024</a:t>
            </a:fld>
            <a:endParaRPr lang="ru-U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62E30-A509-44DF-A26F-81141EDD4E18}" type="slidenum">
              <a:rPr lang="ru-UA" smtClean="0"/>
              <a:t>‹#›</a:t>
            </a:fld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491243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5B0AE-DF1F-430A-BF54-3B946074DDE7}" type="datetimeFigureOut">
              <a:rPr lang="ru-UA" smtClean="0"/>
              <a:t>04/12/2024</a:t>
            </a:fld>
            <a:endParaRPr lang="ru-UA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62E30-A509-44DF-A26F-81141EDD4E18}" type="slidenum">
              <a:rPr lang="ru-UA" smtClean="0"/>
              <a:t>‹#›</a:t>
            </a:fld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8543735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5B0AE-DF1F-430A-BF54-3B946074DDE7}" type="datetimeFigureOut">
              <a:rPr lang="ru-UA" smtClean="0"/>
              <a:t>04/12/2024</a:t>
            </a:fld>
            <a:endParaRPr lang="ru-U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62E30-A509-44DF-A26F-81141EDD4E18}" type="slidenum">
              <a:rPr lang="ru-UA" smtClean="0"/>
              <a:t>‹#›</a:t>
            </a:fld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991182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5B0AE-DF1F-430A-BF54-3B946074DDE7}" type="datetimeFigureOut">
              <a:rPr lang="ru-UA" smtClean="0"/>
              <a:t>04/12/2024</a:t>
            </a:fld>
            <a:endParaRPr lang="ru-U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62E30-A509-44DF-A26F-81141EDD4E18}" type="slidenum">
              <a:rPr lang="ru-UA" smtClean="0"/>
              <a:t>‹#›</a:t>
            </a:fld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735539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39A5B0AE-DF1F-430A-BF54-3B946074DDE7}" type="datetimeFigureOut">
              <a:rPr lang="ru-UA" smtClean="0"/>
              <a:t>04/12/2024</a:t>
            </a:fld>
            <a:endParaRPr lang="ru-U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ru-U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D2F62E30-A509-44DF-A26F-81141EDD4E18}" type="slidenum">
              <a:rPr lang="ru-UA" smtClean="0"/>
              <a:t>‹#›</a:t>
            </a:fld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3160725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  <p:sldLayoutId id="2147483762" r:id="rId12"/>
    <p:sldLayoutId id="2147483763" r:id="rId13"/>
    <p:sldLayoutId id="2147483764" r:id="rId14"/>
    <p:sldLayoutId id="2147483765" r:id="rId15"/>
    <p:sldLayoutId id="2147483766" r:id="rId16"/>
    <p:sldLayoutId id="214748376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mva.gov.ua/storage/app/sites/1/uploaded-files/%D0%9F%D0%BE%D1%81%D0%B8%D0%BB%D0%B0%D0%BD%D0%BD%D1%8F_%D0%BD%D0%B0_%D1%96%D0%BD%D1%84%D0%BE%D1%80%D0%BC%D0%B0%D1%86%D1%96%D1%8E.pdf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ec.europa.eu/info/funding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ACF50E4-57F2-445C-B75D-8BEC42C287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1012" y="890827"/>
            <a:ext cx="8689976" cy="1886718"/>
          </a:xfrm>
        </p:spPr>
        <p:txBody>
          <a:bodyPr>
            <a:normAutofit fontScale="90000"/>
          </a:bodyPr>
          <a:lstStyle/>
          <a:p>
            <a:r>
              <a:rPr lang="uk-UA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Гранти </a:t>
            </a:r>
            <a:br>
              <a:rPr lang="uk-UA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конкурси </a:t>
            </a:r>
            <a:br>
              <a:rPr lang="uk-UA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можливості для бізнесу</a:t>
            </a:r>
            <a:endParaRPr lang="ru-UA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21B5E2B-9C0D-4205-9BCB-6348FB080A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43200" y="5731539"/>
            <a:ext cx="7219486" cy="852141"/>
          </a:xfrm>
        </p:spPr>
        <p:txBody>
          <a:bodyPr>
            <a:normAutofit/>
          </a:bodyPr>
          <a:lstStyle/>
          <a:p>
            <a:r>
              <a:rPr lang="uk-UA" sz="1800" b="1" dirty="0">
                <a:solidFill>
                  <a:schemeClr val="tx2">
                    <a:lumMod val="75000"/>
                  </a:schemeClr>
                </a:solidFill>
              </a:rPr>
              <a:t>Сектор соціально-економічного розвитку та інвестицій</a:t>
            </a:r>
            <a:endParaRPr lang="ru-UA" sz="1800" b="1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F60E8930-0252-422C-80AA-43278E7AD0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6507" y="2828910"/>
            <a:ext cx="3018986" cy="2851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26314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49FEFE6-8F7C-49CE-910D-C9F25884AC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 10 млн грн до 100 млн грн співфінансування аграрних переробних підприємств </a:t>
            </a:r>
            <a:r>
              <a:rPr lang="en-US" b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Usaid</a:t>
            </a:r>
            <a:r>
              <a:rPr lang="en-US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b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агро</a:t>
            </a:r>
            <a:endParaRPr lang="ru-UA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4B973EE-25C3-4C24-BE59-BA390CD57FC2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uk-UA" dirty="0"/>
              <a:t>	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Програма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Usaid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агро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надасть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співфінансування для 20 українських аграрних переробних підприємств для відновлення та розвитку експортного потенціалу. Кожне підприємство може отримати від 10млн грн до 100 млн грн співфінансування. Щоб досягти таких результатів.</a:t>
            </a:r>
          </a:p>
          <a:p>
            <a:pPr marL="0" indent="0">
              <a:buNone/>
            </a:pP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Участь у конкурсах можуть брати недержавні ( приватні) підприємства/ компанії, які мають </a:t>
            </a:r>
            <a:r>
              <a:rPr lang="uk-UA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експортоорієнтовані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стратегії розвитку та є  постійними експортерами.</a:t>
            </a:r>
          </a:p>
          <a:p>
            <a:pPr marL="0" indent="0">
              <a:buNone/>
            </a:pP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від </a:t>
            </a:r>
            <a:r>
              <a:rPr lang="uk-UA" sz="1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млн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грн до </a:t>
            </a:r>
            <a:r>
              <a:rPr lang="uk-UA" sz="1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 млн 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грн. Загальний бюджет </a:t>
            </a:r>
            <a:r>
              <a:rPr lang="uk-UA" sz="1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703 млн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Грн. </a:t>
            </a:r>
          </a:p>
          <a:p>
            <a:pPr marL="0" indent="0">
              <a:buNone/>
            </a:pP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Термін до 31 травня 2024 року </a:t>
            </a:r>
          </a:p>
          <a:p>
            <a:pPr marL="0" indent="0">
              <a:buNone/>
            </a:pP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	Детальніше усі умови </a:t>
            </a:r>
            <a:r>
              <a:rPr lang="en-US" sz="1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https://drive.google.com/drive/folders/1ZCCMkxQN21knOTR2TXFsma977B0d5lkH</a:t>
            </a:r>
            <a:endParaRPr lang="ru-UA" sz="1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02090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263E2A-20C6-4E43-9780-ED8D0F87E1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 2024 році очікується зріст кількості грантових програм у порівнянні з 2023 роком</a:t>
            </a:r>
            <a:br>
              <a:rPr lang="ru-RU" b="1" i="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UA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E03CC65-6FA6-4C5B-A68D-43FEB74D0711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ru-RU" sz="15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Ця тенденція відкриє безліч нових можливостей для бізнесу в Україні. Отримання грантових коштів стане важливим ресурсом та фінансовою підтримкою для підприємств. Гранти - це можливість отримати необхідні фінансові ресурси для інновацій, розвитку та реалізації амбіційних проєктів, адже вони забезпечать серйозну фінансову підтримку і відкриють доступ до експертних знань та ресурсів, що якісно підвищить конкурентоспроможність у сфері бізнесу. Використання грантів у 2024 році стане ключовим інструментом для досягнення амбітних цілей, як для стартапів, так і для бізнесів, що існують. Грантові програми сприятимуть зростанню та розвитку організацій та підприємств у 2024 році.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4499425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5000">
              <a:schemeClr val="bg2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bg2">
                <a:shade val="92000"/>
                <a:satMod val="170000"/>
                <a:lumMod val="96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49C5A3C-ADBB-4215-807A-7D9B035452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5351" y="182880"/>
            <a:ext cx="10364451" cy="1800666"/>
          </a:xfrm>
        </p:spPr>
        <p:txBody>
          <a:bodyPr/>
          <a:lstStyle/>
          <a:p>
            <a:r>
              <a:rPr lang="ru-UA" sz="3600" b="1" dirty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ГРАНТ НА ВЛАСНУ СПРАВУ</a:t>
            </a:r>
            <a:r>
              <a:rPr lang="ru-UA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UA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A3C7639-D110-4143-8CE7-9FE55332C50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491175"/>
            <a:ext cx="10363826" cy="451573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/>
              <a:t>	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даний час,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складний економічний період, держава пропонує безповоротну фінансову допомогу. Ви можете отримати до 250 000 грн., для того щоб відкрити власну справу і забезпечити стабільною роботою себе та інших українців.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Прийнятих рішень за участю нашої компанії по Програмах державних грантів на суму понад </a:t>
            </a:r>
            <a:r>
              <a:rPr lang="uk-UA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62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млн. грн.!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	ЯКІ УМОВИ ОТРИМАННЯ ГРАНТУ?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1.	Ви діючий або майбутній підприємець (ФОП або ТОВ).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2.	Розмір гранту від </a:t>
            </a:r>
            <a:r>
              <a:rPr lang="uk-UA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50 000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uk-UA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250 000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грн.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3.	Кошти можна спрямувати на придбання обладнання, закупівлю сировини чи товару (не більше 50% від розміру гранту) , оренду (не більше 25% від розміру гранту), рекламу (не більше 10% від розміру гранту) та інші.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4.	Ви повинні прийняти на роботу, при сумі гранту 250 000 грн. мінімум 2 людини, а якщо розмір гранту не перевищує 150 000 грн.- 1 людину.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Детальніше всі умови у Постанові КМУ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https://zakon.rada.gov.ua/laws/show/738-2022-%D0%BF#n19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082901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D941CCE-8C82-405E-A646-87FDBFCB21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294689"/>
          </a:xfrm>
        </p:spPr>
        <p:txBody>
          <a:bodyPr>
            <a:normAutofit fontScale="90000"/>
          </a:bodyPr>
          <a:lstStyle/>
          <a:p>
            <a:r>
              <a:rPr lang="uk-UA" b="1" dirty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</a:t>
            </a:r>
            <a:r>
              <a:rPr lang="ru-UA" b="1" dirty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РАНТ </a:t>
            </a:r>
            <a:r>
              <a:rPr lang="uk-UA" b="1" dirty="0" smtClean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для</a:t>
            </a:r>
            <a:r>
              <a:rPr lang="ru-UA" b="1" dirty="0" smtClean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ПЕРЕРОБН</a:t>
            </a:r>
            <a:r>
              <a:rPr lang="uk-UA" b="1" dirty="0" err="1" smtClean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их</a:t>
            </a:r>
            <a:r>
              <a:rPr lang="ru-UA" b="1" dirty="0" smtClean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ПІДПРИЄМСТВ</a:t>
            </a:r>
            <a:r>
              <a:rPr lang="uk-UA" b="1" dirty="0" smtClean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uk-UA" b="1" dirty="0" smtClean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F1CD4EB-60B2-4428-891E-C9C165F60CC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674054"/>
            <a:ext cx="10363826" cy="437505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/>
              <a:t>	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розвитку існуючого бізнесу або для започаткування нового, у зв'язку з релокацією підприємства в умовах військового стану, пропонується державна безповоротна фінансова допомога у розмірі до </a:t>
            </a:r>
            <a:r>
              <a:rPr lang="uk-UA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8 000 000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грн.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Прийнятих рішень за участю нашої компанії по Програмах державних грантів на суму понад </a:t>
            </a:r>
            <a:r>
              <a:rPr lang="uk-UA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62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млн. грн.!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	ЯКІ УМОВИ ОТРИМАННЯ ГРАНТУ?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1.	Ви діючий або майбутній підприємець ФОП або юридична особа, не перебуваєте та не проводите господарську діяльність на тимчасово окупованій території України, на території росії; не маєте заборгованості перед бюджетом та інше.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2.	Розмір гранту до 8 000 000 грн., за умови що сума податків сплачених в бюджет, в результаті роботи підприємства на протязі 12 кварталів буде рівна або вища за суму гранту.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3.	Кошти можна спрямувати на придбання основних засобів виробництва (обладнання) , введення їх в експлуатацію, доставку та інші витрати.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4.	Ви повинні створити від 5 робочих місць та здійснювати діяльність не менше 3 років.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Детальніше всі умови у Постанові КМУ: </a:t>
            </a:r>
            <a:r>
              <a:rPr lang="uk-UA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https://zakon.rada.gov.ua/laws/show/739-2022-%D0%BF#Text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466848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7504E13-40DA-4FFE-B686-A116034759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20503"/>
            <a:ext cx="11901268" cy="1223889"/>
          </a:xfrm>
        </p:spPr>
        <p:txBody>
          <a:bodyPr>
            <a:noAutofit/>
          </a:bodyPr>
          <a:lstStyle/>
          <a:p>
            <a:r>
              <a:rPr lang="ru-RU" b="1" i="0" dirty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uk-UA" b="1" i="0" dirty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Створено Захисниками”: Ветерани-підприємці для просування своєї продукції можуть використовувати бренд Мінветеранів</a:t>
            </a:r>
            <a:endParaRPr lang="uk-UA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E658DDC-2C4A-4F32-9FE1-391E743C951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89317" y="2194560"/>
            <a:ext cx="11211951" cy="3988191"/>
          </a:xfrm>
        </p:spPr>
        <p:txBody>
          <a:bodyPr>
            <a:normAutofit fontScale="25000" lnSpcReduction="20000"/>
          </a:bodyPr>
          <a:lstStyle/>
          <a:p>
            <a:pPr marL="0" indent="0" algn="l" fontAlgn="base">
              <a:buNone/>
            </a:pPr>
            <a:endParaRPr lang="ru-RU" sz="21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fontAlgn="base">
              <a:buNone/>
            </a:pPr>
            <a:r>
              <a:rPr lang="ru-RU" sz="5600" b="0" i="0" dirty="0">
                <a:solidFill>
                  <a:srgbClr val="35363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uk-UA" sz="5600" b="0" i="0" dirty="0">
                <a:solidFill>
                  <a:srgbClr val="35363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«Створено Захисниками» — проєкт Міністерства ветеранів України має на меті сприяти просуванню ветеранського бізнесу, зробити його видимим та впізнаваним. Назва бренду символізує всіх підприємців-захисників України, а також бізнес, який створюють вони, або члени їхніх сімей — поки ветеран знову пішов захищати Україну на фронт, а також родини полеглих Воїнів.</a:t>
            </a:r>
          </a:p>
          <a:p>
            <a:pPr marL="0" indent="0" algn="l" fontAlgn="base" latinLnBrk="0">
              <a:buNone/>
            </a:pPr>
            <a:r>
              <a:rPr lang="uk-UA" sz="5600" b="0" i="0" dirty="0">
                <a:solidFill>
                  <a:srgbClr val="1D1D1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Присутність бренду “Створено Захисниками” на українському ринку водночас спонукатиме інших ветеранів й ветеранок та членів їхніх сімей розпочати власну справу, а споживачів – купляти якісну ветеранську продукцію, або послуги, тим самим підтримуючи наших Захисників і Захисниць на шляху їхньої реінтеграції до мирного життя.</a:t>
            </a:r>
          </a:p>
          <a:p>
            <a:pPr marL="0" indent="0" fontAlgn="base">
              <a:buNone/>
            </a:pPr>
            <a:r>
              <a:rPr lang="uk-UA" sz="5600" b="0" i="0" dirty="0">
                <a:solidFill>
                  <a:srgbClr val="1D1D1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На використання об’єкта авторського права – графічного зображення “Створено Захисниками” мають право:</a:t>
            </a:r>
            <a:endParaRPr lang="uk-UA" sz="5600" dirty="0">
              <a:solidFill>
                <a:srgbClr val="1D1D1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buNone/>
            </a:pPr>
            <a:r>
              <a:rPr lang="uk-UA" sz="4800" dirty="0">
                <a:solidFill>
                  <a:srgbClr val="1D1D1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1.фізична-особа підприємець з числа ветеранів або фізична-особа підприємець, яка використовує найману працю ветеранів (не менше 50% від загальної кількості найманих працівників);</a:t>
            </a:r>
          </a:p>
          <a:p>
            <a:pPr marL="0" indent="0" fontAlgn="base">
              <a:buNone/>
            </a:pPr>
            <a:r>
              <a:rPr lang="uk-UA" sz="4800" dirty="0">
                <a:solidFill>
                  <a:srgbClr val="1D1D1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юридична особа, не менше 60 % статутного капіталу якого володіє ветеран (ветерани), або яка використовує найману працю ветеранів (не менше 50 % від загальної кількості найманих працівників).</a:t>
            </a:r>
          </a:p>
          <a:p>
            <a:pPr marL="0" indent="0" fontAlgn="base">
              <a:buNone/>
            </a:pPr>
            <a:r>
              <a:rPr lang="uk-UA" sz="6000" dirty="0">
                <a:solidFill>
                  <a:srgbClr val="1D1D1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Детальніше про умови та перелік необхідних документів можна ознайомитися за цим </a:t>
            </a:r>
            <a:r>
              <a:rPr lang="uk-UA" sz="6000" dirty="0" smtClean="0">
                <a:solidFill>
                  <a:srgbClr val="1D1D1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посиланням:</a:t>
            </a:r>
            <a:r>
              <a:rPr lang="uk-UA" sz="6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sz="6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HTTPS</a:t>
            </a:r>
            <a:r>
              <a:rPr lang="en-US" sz="6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://BUSINESS.DIIA.GOV.UA/CASES/VETERAN-BUSINESS/STVORENO-ZAHISNIKAMI-INFORMACIJNO-IMIDZEVA-PIDTRI</a:t>
            </a:r>
          </a:p>
          <a:p>
            <a:pPr marL="0" indent="0" fontAlgn="base">
              <a:buNone/>
            </a:pPr>
            <a:r>
              <a:rPr lang="en-US" sz="6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MKA-VETERANSKOGO-BIZNESU</a:t>
            </a:r>
            <a:endParaRPr lang="uk-UA" sz="6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  <a:hlinkClick r:id="rId2">
                <a:extLst>
                  <a:ext uri="{A12FA001-AC4F-418D-AE19-62706E023703}">
                    <ahyp:hlinkClr xmlns="" xmlns:ahyp="http://schemas.microsoft.com/office/drawing/2018/hyperlinkcolor" val="tx"/>
                  </a:ext>
                </a:extLst>
              </a:hlinkClick>
            </a:endParaRPr>
          </a:p>
          <a:p>
            <a:pPr marL="0" indent="0" algn="l" fontAlgn="base" latinLnBrk="0">
              <a:buNone/>
            </a:pPr>
            <a:endParaRPr lang="ru-RU" sz="4500" b="0" i="0" dirty="0">
              <a:solidFill>
                <a:srgbClr val="1D1D1B"/>
              </a:solidFill>
              <a:effectLst/>
              <a:latin typeface="ProbaPro"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9826403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F995445-AB3C-4EAC-A0C1-DF01A1B662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61975"/>
          </a:xfrm>
        </p:spPr>
        <p:txBody>
          <a:bodyPr>
            <a:noAutofit/>
          </a:bodyPr>
          <a:lstStyle/>
          <a:p>
            <a:r>
              <a:rPr lang="ru-RU" b="1" i="0" dirty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Грантова програма ініційовані Урядом України для </a:t>
            </a:r>
            <a:r>
              <a:rPr lang="en-US" b="1" i="0" dirty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IT-</a:t>
            </a:r>
            <a:r>
              <a:rPr lang="ru-RU" b="1" i="0" dirty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сектору.</a:t>
            </a:r>
            <a:br>
              <a:rPr lang="ru-RU" b="1" i="0" dirty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UA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3A21D42-1DE1-4B3C-9D15-5952B40E351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843790"/>
            <a:ext cx="10943446" cy="3947409"/>
          </a:xfrm>
        </p:spPr>
        <p:txBody>
          <a:bodyPr>
            <a:normAutofit fontScale="85000" lnSpcReduction="10000"/>
          </a:bodyPr>
          <a:lstStyle/>
          <a:p>
            <a:pPr marL="0" indent="0" algn="l">
              <a:buNone/>
            </a:pPr>
            <a:r>
              <a:rPr lang="ru-RU" b="0" i="0" dirty="0">
                <a:solidFill>
                  <a:srgbClr val="000000"/>
                </a:solidFill>
                <a:effectLst/>
                <a:latin typeface="var(--font-montserrat)"/>
              </a:rPr>
              <a:t>	</a:t>
            </a:r>
            <a:r>
              <a:rPr lang="ru-RU" sz="1600" b="0" i="0" dirty="0">
                <a:solidFill>
                  <a:srgbClr val="000000"/>
                </a:solidFill>
                <a:effectLst/>
                <a:latin typeface="__Montserrat_ff7e56"/>
              </a:rPr>
              <a:t>на етапі мінімально життєздатного продукту (</a:t>
            </a:r>
            <a:r>
              <a:rPr lang="en-US" sz="1600" b="0" i="0" dirty="0">
                <a:solidFill>
                  <a:srgbClr val="000000"/>
                </a:solidFill>
                <a:effectLst/>
                <a:latin typeface="__Montserrat_ff7e56"/>
              </a:rPr>
              <a:t>MVP) — </a:t>
            </a:r>
            <a:r>
              <a:rPr lang="ru-RU" sz="1600" b="0" i="0" dirty="0">
                <a:solidFill>
                  <a:srgbClr val="000000"/>
                </a:solidFill>
                <a:effectLst/>
                <a:latin typeface="__Montserrat_ff7e56"/>
              </a:rPr>
              <a:t>у сумі до 1 500 тис. гривень;</a:t>
            </a:r>
          </a:p>
          <a:p>
            <a:pPr marL="0" indent="0">
              <a:buNone/>
            </a:pPr>
            <a:r>
              <a:rPr lang="ru-RU" sz="1600" b="0" i="0" dirty="0">
                <a:solidFill>
                  <a:srgbClr val="000000"/>
                </a:solidFill>
                <a:effectLst/>
                <a:latin typeface="__Montserrat_ff7e56"/>
              </a:rPr>
              <a:t>	грант для ст</a:t>
            </a:r>
            <a:r>
              <a:rPr lang="uk-UA" sz="1600" dirty="0">
                <a:solidFill>
                  <a:srgbClr val="000000"/>
                </a:solidFill>
                <a:latin typeface="var(--font-montserrat)"/>
              </a:rPr>
              <a:t>реалізації</a:t>
            </a:r>
            <a:r>
              <a:rPr lang="ru-RU" sz="1600" dirty="0">
                <a:solidFill>
                  <a:srgbClr val="000000"/>
                </a:solidFill>
                <a:latin typeface="var(--font-montserrat)"/>
              </a:rPr>
              <a:t> експериментального проекту щодо надання на конкурсних засадах фінансової підтримки стартапам в Україні, у тому числі в сфері інформаційних технологій</a:t>
            </a:r>
            <a:endParaRPr lang="ru-RU" sz="1600" dirty="0">
              <a:solidFill>
                <a:srgbClr val="000000"/>
              </a:solidFill>
              <a:latin typeface="__Montserrat_ff7e56"/>
            </a:endParaRPr>
          </a:p>
          <a:p>
            <a:pPr marL="0" indent="0">
              <a:buNone/>
            </a:pPr>
            <a:r>
              <a:rPr lang="ru-RU" sz="1600" dirty="0">
                <a:solidFill>
                  <a:srgbClr val="000000"/>
                </a:solidFill>
                <a:latin typeface="__Montserrat_ff7e56"/>
              </a:rPr>
              <a:t>	Грант для стартапів на етапі підтвердження концепту (</a:t>
            </a:r>
            <a:r>
              <a:rPr lang="en-US" sz="1600" dirty="0">
                <a:solidFill>
                  <a:srgbClr val="000000"/>
                </a:solidFill>
                <a:latin typeface="__Montserrat_ff7e56"/>
              </a:rPr>
              <a:t>proof-of-concept) — </a:t>
            </a:r>
            <a:r>
              <a:rPr lang="ru-RU" sz="1600" dirty="0">
                <a:solidFill>
                  <a:srgbClr val="000000"/>
                </a:solidFill>
                <a:latin typeface="__Montserrat_ff7e56"/>
              </a:rPr>
              <a:t>у сумі до </a:t>
            </a:r>
            <a:r>
              <a:rPr lang="ru-RU" sz="1600" dirty="0">
                <a:solidFill>
                  <a:srgbClr val="FF0000"/>
                </a:solidFill>
                <a:latin typeface="__Montserrat_ff7e56"/>
              </a:rPr>
              <a:t>750</a:t>
            </a:r>
            <a:r>
              <a:rPr lang="ru-RU" sz="1600" dirty="0">
                <a:solidFill>
                  <a:srgbClr val="000000"/>
                </a:solidFill>
                <a:latin typeface="__Montserrat_ff7e56"/>
              </a:rPr>
              <a:t> тис. гривень;</a:t>
            </a:r>
          </a:p>
          <a:p>
            <a:pPr marL="0" indent="0">
              <a:buNone/>
            </a:pPr>
            <a:r>
              <a:rPr lang="ru-RU" sz="1600" dirty="0">
                <a:solidFill>
                  <a:srgbClr val="000000"/>
                </a:solidFill>
                <a:latin typeface="__Montserrat_ff7e56"/>
              </a:rPr>
              <a:t>	грант для стартапів артапів </a:t>
            </a:r>
            <a:r>
              <a:rPr lang="ru-RU" sz="1600" b="0" i="0" dirty="0">
                <a:solidFill>
                  <a:srgbClr val="000000"/>
                </a:solidFill>
                <a:effectLst/>
                <a:latin typeface="__Montserrat_ff7e56"/>
              </a:rPr>
              <a:t>на етапі мінімально життєздатного продукту (</a:t>
            </a:r>
            <a:r>
              <a:rPr lang="en-US" sz="1600" b="0" i="0" dirty="0">
                <a:solidFill>
                  <a:srgbClr val="000000"/>
                </a:solidFill>
                <a:effectLst/>
                <a:latin typeface="__Montserrat_ff7e56"/>
              </a:rPr>
              <a:t>MVP), </a:t>
            </a:r>
            <a:r>
              <a:rPr lang="ru-RU" sz="1600" b="0" i="0" dirty="0">
                <a:solidFill>
                  <a:srgbClr val="000000"/>
                </a:solidFill>
                <a:effectLst/>
                <a:latin typeface="__Montserrat_ff7e56"/>
              </a:rPr>
              <a:t>які вже отримують виручку від реалізації товарів та/або надання послуг, — у сумі до </a:t>
            </a:r>
            <a:r>
              <a:rPr lang="ru-RU" sz="1600" b="0" i="0" dirty="0">
                <a:solidFill>
                  <a:srgbClr val="FF0000"/>
                </a:solidFill>
                <a:effectLst/>
                <a:latin typeface="__Montserrat_ff7e56"/>
              </a:rPr>
              <a:t>3 500 </a:t>
            </a:r>
            <a:r>
              <a:rPr lang="ru-RU" sz="1600" b="0" i="0" dirty="0">
                <a:solidFill>
                  <a:srgbClr val="000000"/>
                </a:solidFill>
                <a:effectLst/>
                <a:latin typeface="__Montserrat_ff7e56"/>
              </a:rPr>
              <a:t>тис. гривень. Основною умовою для отримання цього гранту є залучення стартапом фінансування на ранньому етапі розвитку в обмін на частку в статутному капіталі стартапу не менше </a:t>
            </a:r>
            <a:r>
              <a:rPr lang="ru-RU" sz="1600" b="0" i="0" dirty="0">
                <a:solidFill>
                  <a:srgbClr val="FF0000"/>
                </a:solidFill>
                <a:effectLst/>
                <a:latin typeface="__Montserrat_ff7e56"/>
              </a:rPr>
              <a:t>750</a:t>
            </a:r>
            <a:r>
              <a:rPr lang="ru-RU" sz="1600" b="0" i="0" dirty="0">
                <a:solidFill>
                  <a:srgbClr val="000000"/>
                </a:solidFill>
                <a:effectLst/>
                <a:latin typeface="__Montserrat_ff7e56"/>
              </a:rPr>
              <a:t> тис. гривень (тобто вартість частки інвестора в статутному капіталі має складати не менше </a:t>
            </a:r>
            <a:r>
              <a:rPr lang="ru-RU" sz="1600" b="0" i="0" dirty="0">
                <a:solidFill>
                  <a:srgbClr val="FF0000"/>
                </a:solidFill>
                <a:effectLst/>
                <a:latin typeface="__Montserrat_ff7e56"/>
              </a:rPr>
              <a:t>750</a:t>
            </a:r>
            <a:r>
              <a:rPr lang="ru-RU" sz="1600" b="0" i="0" dirty="0">
                <a:solidFill>
                  <a:srgbClr val="000000"/>
                </a:solidFill>
                <a:effectLst/>
                <a:latin typeface="__Montserrat_ff7e56"/>
              </a:rPr>
              <a:t> тис. гривень).</a:t>
            </a:r>
          </a:p>
          <a:p>
            <a:pPr marL="0" indent="0" algn="l">
              <a:buNone/>
            </a:pPr>
            <a:r>
              <a:rPr lang="ru-RU" sz="1600" b="0" i="0" dirty="0">
                <a:solidFill>
                  <a:srgbClr val="000000"/>
                </a:solidFill>
                <a:effectLst/>
                <a:latin typeface="__namuFont_4a7b47"/>
              </a:rPr>
              <a:t>	Дедлайн </a:t>
            </a:r>
            <a:r>
              <a:rPr lang="ru-RU" sz="1600" b="0" i="0" dirty="0">
                <a:solidFill>
                  <a:srgbClr val="000000"/>
                </a:solidFill>
                <a:effectLst/>
                <a:latin typeface="var(--font-montserrat)"/>
              </a:rPr>
              <a:t>31.05.2024</a:t>
            </a:r>
          </a:p>
          <a:p>
            <a:pPr marL="0" indent="0" algn="l">
              <a:buNone/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Детальніше всі умови</a:t>
            </a:r>
            <a:r>
              <a:rPr lang="uk-UA" sz="1800" b="0" i="0" dirty="0">
                <a:solidFill>
                  <a:srgbClr val="000000"/>
                </a:solidFill>
                <a:effectLst/>
                <a:latin typeface="__Montserrat_ff7e56"/>
              </a:rPr>
              <a:t> </a:t>
            </a:r>
            <a:r>
              <a:rPr lang="ru-RU" sz="1800" b="0" i="0" dirty="0">
                <a:solidFill>
                  <a:srgbClr val="000000"/>
                </a:solidFill>
                <a:effectLst/>
                <a:latin typeface="__Montserrat_ff7e56"/>
              </a:rPr>
              <a:t> </a:t>
            </a:r>
            <a:r>
              <a:rPr lang="en-US" sz="1800" b="0" i="0" dirty="0">
                <a:solidFill>
                  <a:srgbClr val="FF0000"/>
                </a:solidFill>
                <a:effectLst/>
                <a:latin typeface="__Montserrat_ff7e56"/>
              </a:rPr>
              <a:t>https://drive.google.com/file/d/1c9wjs8b74hFO2JcRvgiVFTTIZcGKgD70/view</a:t>
            </a:r>
            <a:endParaRPr lang="ru-RU" sz="1800" b="0" i="0" dirty="0">
              <a:solidFill>
                <a:srgbClr val="FF0000"/>
              </a:solidFill>
              <a:effectLst/>
              <a:latin typeface="var(--font-montserrat)"/>
            </a:endParaRPr>
          </a:p>
          <a:p>
            <a:pPr marL="0" indent="0" algn="l">
              <a:buNone/>
            </a:pPr>
            <a:endParaRPr lang="ru-RU" b="0" i="0" dirty="0">
              <a:solidFill>
                <a:srgbClr val="000000"/>
              </a:solidFill>
              <a:effectLst/>
              <a:latin typeface="__Montserrat_ff7e56"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7194457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9FE49DF-FEFF-421E-A006-CBBB7C8F4C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EIT FOOD гранти на розробку і впровадження харчових технологій</a:t>
            </a:r>
            <a:r>
              <a:rPr lang="ru-RU" b="0" i="0" dirty="0">
                <a:solidFill>
                  <a:srgbClr val="000000"/>
                </a:solidFill>
                <a:effectLst/>
                <a:latin typeface="__namuFont_4a7b47"/>
              </a:rPr>
              <a:t/>
            </a:r>
            <a:br>
              <a:rPr lang="ru-RU" b="0" i="0" dirty="0">
                <a:solidFill>
                  <a:srgbClr val="000000"/>
                </a:solidFill>
                <a:effectLst/>
                <a:latin typeface="__namuFont_4a7b47"/>
              </a:rPr>
            </a:b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F29C745-531B-4317-BAB5-7BC6F7F24ED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17452" y="1885071"/>
            <a:ext cx="11057206" cy="4501661"/>
          </a:xfrm>
        </p:spPr>
        <p:txBody>
          <a:bodyPr>
            <a:normAutofit fontScale="47500" lnSpcReduction="20000"/>
          </a:bodyPr>
          <a:lstStyle/>
          <a:p>
            <a:pPr marL="0" indent="0">
              <a:lnSpc>
                <a:spcPct val="170000"/>
              </a:lnSpc>
              <a:buNone/>
            </a:pPr>
            <a:r>
              <a:rPr lang="ru-RU" b="0" i="0" dirty="0">
                <a:solidFill>
                  <a:srgbClr val="000000"/>
                </a:solidFill>
                <a:effectLst/>
                <a:latin typeface="__Montserrat_ff7e56"/>
              </a:rPr>
              <a:t>	</a:t>
            </a:r>
            <a:r>
              <a:rPr lang="ru-RU" sz="29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Фінансування в рамках цього Запиту доступне для всіх організацій з країн-членів Європейського Союзу (ЄС) та країн-асоційованих членів програми </a:t>
            </a:r>
            <a:r>
              <a:rPr lang="en-US" sz="29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Horizon Europe, </a:t>
            </a:r>
            <a:r>
              <a:rPr lang="ru-RU" sz="29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тому числі України. Для підтримки створення консорціумів та подання заявок створена спеціальна онлайн-платформа спільноти </a:t>
            </a:r>
            <a:r>
              <a:rPr lang="en-US" sz="29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EIT Food.</a:t>
            </a:r>
            <a:endParaRPr lang="uk-UA" sz="2900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>
              <a:lnSpc>
                <a:spcPct val="170000"/>
              </a:lnSpc>
              <a:buNone/>
            </a:pPr>
            <a:r>
              <a:rPr lang="en-US" sz="29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9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Розмір</a:t>
            </a:r>
            <a:r>
              <a:rPr lang="ru-RU" sz="29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гранту</a:t>
            </a:r>
          </a:p>
          <a:p>
            <a:pPr marL="0" indent="0" algn="l">
              <a:lnSpc>
                <a:spcPct val="170000"/>
              </a:lnSpc>
              <a:buNone/>
            </a:pPr>
            <a:r>
              <a:rPr lang="uk-UA" sz="29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9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Collaborative Missions Programme Funding — </a:t>
            </a:r>
            <a:r>
              <a:rPr lang="ru-RU" sz="29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 </a:t>
            </a:r>
            <a:r>
              <a:rPr lang="ru-RU" sz="29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250 000 </a:t>
            </a:r>
            <a:r>
              <a:rPr lang="ru-RU" sz="29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29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750 000 </a:t>
            </a:r>
            <a:r>
              <a:rPr lang="ru-RU" sz="29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євро на рік. </a:t>
            </a:r>
            <a:endParaRPr lang="en-US" sz="2900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>
              <a:lnSpc>
                <a:spcPct val="170000"/>
              </a:lnSpc>
              <a:buNone/>
            </a:pPr>
            <a:r>
              <a:rPr lang="en-US" sz="29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Single Project Funding — </a:t>
            </a:r>
            <a:r>
              <a:rPr lang="ru-RU" sz="29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 </a:t>
            </a:r>
            <a:r>
              <a:rPr lang="ru-RU" sz="29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10 000 </a:t>
            </a:r>
            <a:r>
              <a:rPr lang="ru-RU" sz="29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29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100 000 </a:t>
            </a:r>
            <a:r>
              <a:rPr lang="ru-RU" sz="29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євро на 18 місяців для некомерційних проектів; </a:t>
            </a:r>
            <a:endParaRPr lang="en-US" sz="2900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>
              <a:lnSpc>
                <a:spcPct val="170000"/>
              </a:lnSpc>
              <a:buNone/>
            </a:pPr>
            <a:r>
              <a:rPr lang="en-US" sz="29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9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 від </a:t>
            </a:r>
            <a:r>
              <a:rPr lang="ru-RU" sz="29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50 000 </a:t>
            </a:r>
            <a:r>
              <a:rPr lang="ru-RU" sz="29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29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9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млн євро для комерційних проектів. </a:t>
            </a:r>
            <a:endParaRPr lang="uk-UA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>
              <a:lnSpc>
                <a:spcPct val="170000"/>
              </a:lnSpc>
              <a:buNone/>
            </a:pPr>
            <a:r>
              <a:rPr lang="ru-RU" sz="29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Дедлайни (проміжні і остаточний): 14 березня 2024 року, 11 липня 2024 року, 14 листопада 2024 року, 13 березня 2025 року, 10 липня 2025, 13 листопада 2025 року.</a:t>
            </a:r>
          </a:p>
          <a:p>
            <a:pPr marL="0" indent="0" algn="l">
              <a:buNone/>
            </a:pPr>
            <a:r>
              <a:rPr lang="ru-RU" sz="29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uk-UA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Детальніше всі </a:t>
            </a:r>
            <a:r>
              <a:rPr lang="uk-UA" sz="29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uk-UA" sz="29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9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https://www.eitfood.eu/open-calls/impact-funding-framework?fbclid=IwAR3BGva-MHzoxgnwCFKYcGHB2bmyvJqv_bMcNXdawv2rmljEVjBlnbz-SNU</a:t>
            </a:r>
            <a:endParaRPr lang="ru-RU" sz="2900" b="0" i="0" dirty="0"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b="0" i="0" dirty="0">
              <a:solidFill>
                <a:srgbClr val="000000"/>
              </a:solidFill>
              <a:effectLst/>
              <a:latin typeface="var(--font-montserrat)"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0434005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27F016-26EB-4678-86A9-26AC22576F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706139" cy="1596177"/>
          </a:xfrm>
        </p:spPr>
        <p:txBody>
          <a:bodyPr>
            <a:noAutofit/>
          </a:bodyPr>
          <a:lstStyle/>
          <a:p>
            <a:r>
              <a:rPr lang="uk-UA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Грантовий конкурс фонду розвитку інфраструктури альтернативних видів палива для транспорту (</a:t>
            </a:r>
            <a:r>
              <a:rPr lang="en-US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Afif</a:t>
            </a:r>
            <a:r>
              <a:rPr lang="uk-UA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cef</a:t>
            </a:r>
            <a:endParaRPr lang="ru-UA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BB4F780-F1DC-4A12-B7AD-38B84C0CCDF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04911" y="2367092"/>
            <a:ext cx="11015003" cy="342410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uk-UA" dirty="0"/>
              <a:t>	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Метою конкурсу пропозицій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afif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розгортання інфраструктури постачання альтернативних видів палива, що сприятиме декарбонізації транспорту вздовж мережі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tet-t.</a:t>
            </a:r>
          </a:p>
          <a:p>
            <a:pPr marL="0" indent="0">
              <a:buNone/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Afif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підтримує зрілі інвестиційні проєкти, які отримали лист про схвалення фінансування від партнера-виконавця або від державної чи приватної фінансової установи ЄС.</a:t>
            </a:r>
          </a:p>
          <a:p>
            <a:pPr marL="0" indent="0">
              <a:buNone/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В рамках цього конкурсу доступний </a:t>
            </a:r>
            <a:r>
              <a:rPr lang="uk-UA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1 000 000 000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євро;</a:t>
            </a:r>
          </a:p>
          <a:p>
            <a:pPr marL="0" indent="0">
              <a:buNone/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uk-UA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780 000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євро в рамках загального пакету </a:t>
            </a:r>
          </a:p>
          <a:p>
            <a:pPr marL="0" indent="0">
              <a:buNone/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uk-UA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220 000 000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євро в рамках гуртового пакету</a:t>
            </a:r>
          </a:p>
          <a:p>
            <a:pPr marL="0" indent="0">
              <a:buNone/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Конкурс заявок триматиме до кінця </a:t>
            </a:r>
            <a:r>
              <a:rPr lang="uk-UA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року з трьома дедлайнами</a:t>
            </a:r>
            <a:r>
              <a:rPr lang="uk-UA" sz="1600" dirty="0"/>
              <a:t>.  </a:t>
            </a:r>
          </a:p>
          <a:p>
            <a:pPr marL="0" indent="0">
              <a:buNone/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Детальніше всі умови 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https://ec.europa.eu/info/funding</a:t>
            </a:r>
            <a:r>
              <a:rPr lang="uk-UA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tenders/opportunities/portal/screen/home</a:t>
            </a:r>
            <a:endParaRPr lang="ru-UA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4648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D527383-5025-4BCB-BC45-C16FBEB2DA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b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мікрогранти</a:t>
            </a:r>
            <a:r>
              <a:rPr lang="uk-UA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програми інтеграції українських компаній до єдиного ринку ЄС </a:t>
            </a:r>
            <a:r>
              <a:rPr lang="en-US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ready4eu</a:t>
            </a:r>
            <a:endParaRPr lang="ru-UA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C5F3D3D-6C2E-48B7-A564-C393530C45D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1021552" cy="342410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dirty="0"/>
              <a:t>	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Програма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Ukraine-ready4eu 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має на меті заохотити та допомогти українським МСП стати активними на єдиному ринку </a:t>
            </a:r>
            <a:r>
              <a:rPr lang="uk-UA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єс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успішно співпрацювати з бізнес-партнерами з ЄС. В межах </a:t>
            </a:r>
            <a:r>
              <a:rPr lang="uk-UA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проєкту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1500 українських МСП, які відповідають вимогам та бажають увійти на Єдиний Ринок ЄС, зможуть отримати ваучери на </a:t>
            </a:r>
            <a:r>
              <a:rPr lang="uk-UA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мікрогранти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розмірі </a:t>
            </a:r>
            <a:r>
              <a:rPr lang="uk-UA" sz="1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2500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євро.</a:t>
            </a:r>
          </a:p>
          <a:p>
            <a:pPr marL="0" indent="0">
              <a:buNone/>
            </a:pP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Програма розрахована на представників малого та середнього бізнесу (</a:t>
            </a:r>
            <a:r>
              <a:rPr lang="uk-UA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мсп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 marL="0" indent="0">
              <a:buNone/>
            </a:pP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Відібраний заявникам </a:t>
            </a:r>
            <a:r>
              <a:rPr lang="uk-UA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мсп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буде надано індивідуальну допомогу та ваучери </a:t>
            </a:r>
            <a:r>
              <a:rPr lang="uk-UA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мікрогрантів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    суму </a:t>
            </a:r>
            <a:r>
              <a:rPr lang="uk-UA" sz="1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2500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євро для відшкодування витрат на інтеграційні заходи.</a:t>
            </a:r>
          </a:p>
          <a:p>
            <a:pPr marL="0" indent="0">
              <a:buNone/>
            </a:pP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Конкурс заявок триматиме до 31 жовтня 2025 року.</a:t>
            </a:r>
          </a:p>
          <a:p>
            <a:pPr marL="0" indent="0">
              <a:buNone/>
            </a:pP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Детальніше усі умови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https://business.diia.gov.ua/ready4eu</a:t>
            </a:r>
            <a:endParaRPr lang="ru-UA" sz="1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62215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00DF518-525D-47EF-9E60-E676A06D1C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400 000 грн- грант на створення або розвиток садівництва, ягідництва, виноградарства </a:t>
            </a:r>
            <a:endParaRPr lang="ru-UA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EC1A88C-1435-40B8-9197-27684D2439AE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uk-UA" dirty="0"/>
              <a:t>	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Через «дію» можна подавати заявки на безповоротні гранти на створення власної справи, розширення малого й середнього бізнесу, отримання нових навичок для кар’єри та інші. </a:t>
            </a:r>
          </a:p>
          <a:p>
            <a:pPr marL="0" indent="0">
              <a:buNone/>
            </a:pP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ЗАЯВКИ МОЖУТЬ ПОДПВАТИ </a:t>
            </a:r>
            <a:r>
              <a:rPr lang="uk-UA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фоп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АБО ЮРИДИЧНІ ОСОБИ.</a:t>
            </a:r>
          </a:p>
          <a:p>
            <a:pPr marL="0" indent="0">
              <a:buNone/>
            </a:pP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Рішення про надання грантів приймається протягом 15 робочих днів.</a:t>
            </a:r>
          </a:p>
          <a:p>
            <a:pPr marL="0" indent="0">
              <a:buNone/>
            </a:pP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Розмір гранту становить від </a:t>
            </a:r>
            <a:r>
              <a:rPr lang="uk-UA" sz="1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140 тис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до </a:t>
            </a:r>
            <a:r>
              <a:rPr lang="uk-UA" sz="1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400 тис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грн за гектар, але не більше 70% вартості </a:t>
            </a:r>
            <a:r>
              <a:rPr lang="uk-UA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проєкту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висадки насаджень. Натається площа від 1 до 25 га для саду.</a:t>
            </a:r>
          </a:p>
          <a:p>
            <a:pPr marL="0" indent="0">
              <a:buNone/>
            </a:pP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Зареєструватись або </a:t>
            </a:r>
            <a:r>
              <a:rPr lang="uk-UA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авторезуйтеся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кабінеті громадянина порталу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diia.gov.ua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допомогою електронного підпису.</a:t>
            </a:r>
          </a:p>
          <a:p>
            <a:pPr marL="0" indent="0">
              <a:buNone/>
            </a:pP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Детальніше усі умови  </a:t>
            </a:r>
            <a:r>
              <a:rPr lang="en-US" sz="1600" dirty="0">
                <a:solidFill>
                  <a:srgbClr val="FF0000"/>
                </a:solidFill>
              </a:rPr>
              <a:t>https://diia.gov.ua/services/grant-na-sad</a:t>
            </a:r>
            <a:endParaRPr lang="uk-UA" sz="1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4602222"/>
      </p:ext>
    </p:extLst>
  </p:cSld>
  <p:clrMapOvr>
    <a:masterClrMapping/>
  </p:clrMapOvr>
</p:sld>
</file>

<file path=ppt/theme/theme1.xml><?xml version="1.0" encoding="utf-8"?>
<a:theme xmlns:a="http://schemas.openxmlformats.org/drawingml/2006/main" name="Капля">
  <a:themeElements>
    <a:clrScheme name="Капля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Капля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апля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TM04033925[[fn=Капля]]</Template>
  <TotalTime>548</TotalTime>
  <Words>113</Words>
  <Application>Microsoft Office PowerPoint</Application>
  <PresentationFormat>Широкоэкранный</PresentationFormat>
  <Paragraphs>73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20" baseType="lpstr">
      <vt:lpstr>__Montserrat_ff7e56</vt:lpstr>
      <vt:lpstr>__namuFont_4a7b47</vt:lpstr>
      <vt:lpstr>Arial</vt:lpstr>
      <vt:lpstr>Calibri</vt:lpstr>
      <vt:lpstr>ProbaPro</vt:lpstr>
      <vt:lpstr>Times New Roman</vt:lpstr>
      <vt:lpstr>Tw Cen MT</vt:lpstr>
      <vt:lpstr>var(--font-montserrat)</vt:lpstr>
      <vt:lpstr>Капля</vt:lpstr>
      <vt:lpstr>Гранти  конкурси  можливості для бізнесу</vt:lpstr>
      <vt:lpstr>ГРАНТ НА ВЛАСНУ СПРАВУ </vt:lpstr>
      <vt:lpstr>ГРАНТ для ПЕРЕРОБНих ПІДПРИЄМСТВ  </vt:lpstr>
      <vt:lpstr>“Створено Захисниками”: Ветерани-підприємці для просування своєї продукції можуть використовувати бренд Мінветеранів</vt:lpstr>
      <vt:lpstr>Грантова програма ініційовані Урядом України для IT-сектору. </vt:lpstr>
      <vt:lpstr>EIT FOOD гранти на розробку і впровадження харчових технологій </vt:lpstr>
      <vt:lpstr>Грантовий конкурс фонду розвитку інфраструктури альтернативних видів палива для транспорту (Afif) cef</vt:lpstr>
      <vt:lpstr> мікрогранти програми інтеграції українських компаній до єдиного ринку ЄС ready4eu</vt:lpstr>
      <vt:lpstr>До 400 000 грн- грант на створення або розвиток садівництва, ягідництва, виноградарства </vt:lpstr>
      <vt:lpstr>Від 10 млн грн до 100 млн грн співфінансування аграрних переробних підприємств Usaid агро</vt:lpstr>
      <vt:lpstr>У 2024 році очікується зріст кількості грантових програм у порівнянні з 2023 роком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Гранти конкурси можливості для бізнесу</dc:title>
  <dc:creator>User</dc:creator>
  <cp:lastModifiedBy>KMR-04022021</cp:lastModifiedBy>
  <cp:revision>67</cp:revision>
  <dcterms:created xsi:type="dcterms:W3CDTF">2024-04-02T06:41:47Z</dcterms:created>
  <dcterms:modified xsi:type="dcterms:W3CDTF">2024-04-12T11:26:24Z</dcterms:modified>
</cp:coreProperties>
</file>