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A3943-259A-4D5B-8720-FA289B5A7555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566C3-7EFA-4465-A55C-CA5ECD4EC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5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566C3-7EFA-4465-A55C-CA5ECD4EC73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1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7E9B-196E-43AF-857B-8D1253361B2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2F6-A78B-4DB7-991A-B493E32AE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5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7E9B-196E-43AF-857B-8D1253361B2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2F6-A78B-4DB7-991A-B493E32AE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55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7E9B-196E-43AF-857B-8D1253361B2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2F6-A78B-4DB7-991A-B493E32AED5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33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7E9B-196E-43AF-857B-8D1253361B2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2F6-A78B-4DB7-991A-B493E32AE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28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7E9B-196E-43AF-857B-8D1253361B2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2F6-A78B-4DB7-991A-B493E32AED5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8168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7E9B-196E-43AF-857B-8D1253361B2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2F6-A78B-4DB7-991A-B493E32AE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9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7E9B-196E-43AF-857B-8D1253361B2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2F6-A78B-4DB7-991A-B493E32AE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8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7E9B-196E-43AF-857B-8D1253361B2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2F6-A78B-4DB7-991A-B493E32AE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7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7E9B-196E-43AF-857B-8D1253361B2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2F6-A78B-4DB7-991A-B493E32AE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5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7E9B-196E-43AF-857B-8D1253361B2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2F6-A78B-4DB7-991A-B493E32AE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2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7E9B-196E-43AF-857B-8D1253361B2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2F6-A78B-4DB7-991A-B493E32AE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6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7E9B-196E-43AF-857B-8D1253361B2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2F6-A78B-4DB7-991A-B493E32AE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2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7E9B-196E-43AF-857B-8D1253361B2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2F6-A78B-4DB7-991A-B493E32AE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2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7E9B-196E-43AF-857B-8D1253361B2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2F6-A78B-4DB7-991A-B493E32AE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1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7E9B-196E-43AF-857B-8D1253361B2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2F6-A78B-4DB7-991A-B493E32AE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8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C2F6-A78B-4DB7-991A-B493E32AED5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7E9B-196E-43AF-857B-8D1253361B2E}" type="datetimeFigureOut">
              <a:rPr lang="ru-RU" smtClean="0"/>
              <a:t>29.08.2025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5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67E9B-196E-43AF-857B-8D1253361B2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1EC2F6-A78B-4DB7-991A-B493E32AE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5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65-2019-%D1%80#Tex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usiness.diia.gov.ua/news/pidpryiemtsi-kreatyvnoi-industrii-zmozhut-otrymaty-hranty" TargetMode="External"/><Relationship Id="rId4" Type="http://schemas.openxmlformats.org/officeDocument/2006/relationships/hyperlink" Target="https://chaszmin.com.ua/poslugy/grantova-zayavka-pid-klyuch-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largement.ec.europa.eu/european-neighbourhood-policy/countries-region/ukraine/ukraine-investment-framework/call-expressions-interest-eueea-and-ukrainian-businesses-invest-ukraine_en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738-2022-%D0%BF#n1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739-2022-%D0%BF#Tex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c.europa.eu/info/funding-tenders/opportunities/portal/screen/opportunities/topic-details/HORIZON-EIC-2025-UKRAINIANTECH-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orize.com/en/challenges/luxury-retail-challeng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int/en/web/european-youth-foundation/international-activity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oe.int/en/web/european-youth-foundation/structural-gra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iftung-evz.de/en/what-we-support/young-civil-societies-for-democracy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haszmin.com.ua/poslugy/konsultatsiy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2p.org.ua/page/nabir-na-shche-odyn-potik-navchalnoi-prohramy-pravo-na-biznes-kurs-dlia-pidpryiemtsiv-u-kharkovi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Дайджест грантів та бізнес-можливостей для підприємців - Охтирка портал  міста">
            <a:extLst>
              <a:ext uri="{FF2B5EF4-FFF2-40B4-BE49-F238E27FC236}">
                <a16:creationId xmlns:a16="http://schemas.microsoft.com/office/drawing/2014/main" id="{79056CAF-B531-402F-AA82-08C16F7B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53DB5-7E39-41A9-A90C-24DFF072D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718" y="231035"/>
            <a:ext cx="8290561" cy="22924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4800" b="1" dirty="0"/>
              <a:t>ГРАНТИ </a:t>
            </a:r>
            <a:br>
              <a:rPr lang="uk-UA" sz="4800" b="1" dirty="0"/>
            </a:br>
            <a:r>
              <a:rPr lang="uk-UA" sz="4800" b="1" dirty="0"/>
              <a:t>КОНКУРСИ </a:t>
            </a:r>
            <a:br>
              <a:rPr lang="uk-UA" sz="4800" b="1" dirty="0"/>
            </a:br>
            <a:r>
              <a:rPr lang="uk-UA" sz="4800" b="1" dirty="0"/>
              <a:t>МОЖЛИВОСТІ ДЛЯ БІЗНЕСУ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F0016D-231F-448A-A770-030F241C9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1" y="5890260"/>
            <a:ext cx="7766936" cy="73670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Сектор соціально-економічного розвитку та інвестицій</a:t>
            </a:r>
          </a:p>
        </p:txBody>
      </p:sp>
    </p:spTree>
    <p:extLst>
      <p:ext uri="{BB962C8B-B14F-4D97-AF65-F5344CB8AC3E}">
        <p14:creationId xmlns:p14="http://schemas.microsoft.com/office/powerpoint/2010/main" val="4216511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Украинцы смогут получить гранты. Новости Украины | РЕДПОСТ">
            <a:extLst>
              <a:ext uri="{FF2B5EF4-FFF2-40B4-BE49-F238E27FC236}">
                <a16:creationId xmlns:a16="http://schemas.microsoft.com/office/drawing/2014/main" id="{694C57FD-BAB8-4F4D-9E80-2F9F5F185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DBDF3-E62E-470F-A7B5-84F972C9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4" y="91440"/>
            <a:ext cx="11677226" cy="103632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700" dirty="0"/>
              <a:t>ДО 1 000 000 ГРН — ГРАНТ ДЛЯ ПІІДПРИЄМЦІВ КРЕАТИВНОЇ ІНДУСТРІЇ (ВЛАСНА СПРАВА)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9BA01-F5D2-4D90-BF10-ED14948E5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156" y="1193972"/>
            <a:ext cx="5537198" cy="544050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Кабінет Міністрів України ухвалив рішення про запровадження спеціальних умов за програмою «Власна справа» для креативних підприємців. У межах цієї програми підприємці зможуть отримати від </a:t>
            </a:r>
            <a:r>
              <a:rPr lang="uk-UA" b="1" u="sng" dirty="0"/>
              <a:t>100 тис до 1 млн гривень </a:t>
            </a:r>
            <a:r>
              <a:rPr lang="uk-UA" dirty="0"/>
              <a:t>на розвиток свого бізнесу</a:t>
            </a:r>
          </a:p>
          <a:p>
            <a:pPr marL="0" indent="0">
              <a:buNone/>
            </a:pPr>
            <a:r>
              <a:rPr lang="uk-UA" b="1" u="sng" dirty="0"/>
              <a:t>Програма охоплює широкий спектр сфер:</a:t>
            </a:r>
          </a:p>
          <a:p>
            <a:r>
              <a:rPr lang="uk-UA" dirty="0"/>
              <a:t>кіно й </a:t>
            </a:r>
            <a:r>
              <a:rPr lang="uk-UA" dirty="0" err="1"/>
              <a:t>відеоіндустрія</a:t>
            </a:r>
            <a:r>
              <a:rPr lang="uk-UA" dirty="0"/>
              <a:t>:</a:t>
            </a:r>
          </a:p>
          <a:p>
            <a:r>
              <a:rPr lang="uk-UA" dirty="0"/>
              <a:t>бібліотеки, музеї;</a:t>
            </a:r>
          </a:p>
          <a:p>
            <a:r>
              <a:rPr lang="uk-UA" dirty="0"/>
              <a:t>театри;</a:t>
            </a:r>
          </a:p>
          <a:p>
            <a:r>
              <a:rPr lang="uk-UA" dirty="0"/>
              <a:t>архітектура;</a:t>
            </a:r>
          </a:p>
          <a:p>
            <a:r>
              <a:rPr lang="uk-UA" dirty="0"/>
              <a:t>дизайн, медіа;</a:t>
            </a:r>
          </a:p>
          <a:p>
            <a:r>
              <a:rPr lang="uk-UA" dirty="0"/>
              <a:t>фотографія;</a:t>
            </a:r>
          </a:p>
          <a:p>
            <a:r>
              <a:rPr lang="az-Latn-AZ" dirty="0"/>
              <a:t>PR </a:t>
            </a:r>
            <a:r>
              <a:rPr lang="ru-RU" dirty="0"/>
              <a:t>і реклама;</a:t>
            </a:r>
          </a:p>
          <a:p>
            <a:r>
              <a:rPr lang="uk-UA" dirty="0"/>
              <a:t>індивідуальна мистецька діяльність наприклад, виготовлення унікальних виробів народного художнього промислу з художнім, історичним чи етнографічним значенням.</a:t>
            </a:r>
          </a:p>
          <a:p>
            <a:pPr marL="0" indent="0">
              <a:buNone/>
            </a:pPr>
            <a:r>
              <a:rPr lang="uk-UA" dirty="0"/>
              <a:t>Повний перелік бізнесів (</a:t>
            </a:r>
            <a:r>
              <a:rPr lang="uk-UA" dirty="0" err="1"/>
              <a:t>КВЕДів</a:t>
            </a:r>
            <a:r>
              <a:rPr lang="uk-UA" dirty="0"/>
              <a:t>): </a:t>
            </a:r>
            <a:r>
              <a:rPr lang="az-Latn-AZ" dirty="0">
                <a:hlinkClick r:id="rId3"/>
              </a:rPr>
              <a:t>https://zakon.rada.gov.ua/laws/show/265-2019-%D1%80#Text</a:t>
            </a:r>
            <a:r>
              <a:rPr lang="uk-UA" dirty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30B19B7-F4D9-4C9F-96C1-802633799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2" y="1193972"/>
            <a:ext cx="5537198" cy="54405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b="1" u="sng" dirty="0"/>
              <a:t>Сума</a:t>
            </a:r>
          </a:p>
          <a:p>
            <a:pPr marL="0" indent="0">
              <a:buNone/>
            </a:pPr>
            <a:r>
              <a:rPr lang="uk-UA" dirty="0"/>
              <a:t>Представники креативного сектору зможуть отримати гранти від держави за таких умов:</a:t>
            </a:r>
          </a:p>
          <a:p>
            <a:r>
              <a:rPr lang="uk-UA" b="1" dirty="0"/>
              <a:t>100 000 грн </a:t>
            </a:r>
            <a:r>
              <a:rPr lang="uk-UA" dirty="0"/>
              <a:t>- </a:t>
            </a:r>
            <a:r>
              <a:rPr lang="uk-UA" dirty="0" err="1"/>
              <a:t>фрилансери</a:t>
            </a:r>
            <a:r>
              <a:rPr lang="uk-UA" dirty="0"/>
              <a:t>-ФОПИ</a:t>
            </a:r>
          </a:p>
          <a:p>
            <a:r>
              <a:rPr lang="uk-UA" b="1" dirty="0"/>
              <a:t>200 000 грн </a:t>
            </a:r>
            <a:r>
              <a:rPr lang="uk-UA" dirty="0"/>
              <a:t>- бізнес, що створює 1 робоче місце</a:t>
            </a:r>
          </a:p>
          <a:p>
            <a:r>
              <a:rPr lang="uk-UA" b="1" dirty="0"/>
              <a:t>500 000 грн </a:t>
            </a:r>
            <a:r>
              <a:rPr lang="uk-UA" dirty="0"/>
              <a:t>- за умови створення 2 робочих місць і співфінансування 70/30</a:t>
            </a:r>
          </a:p>
          <a:p>
            <a:r>
              <a:rPr lang="uk-UA" b="1" dirty="0"/>
              <a:t>1 000 000 грн </a:t>
            </a:r>
            <a:r>
              <a:rPr lang="uk-UA" dirty="0"/>
              <a:t>— за умови створення 4 робочих місць і співфінансування 70/30</a:t>
            </a:r>
          </a:p>
          <a:p>
            <a:pPr marL="0" indent="0">
              <a:buNone/>
            </a:pPr>
            <a:r>
              <a:rPr lang="uk-UA" b="1" u="sng" dirty="0"/>
              <a:t>Дедлайн:</a:t>
            </a:r>
          </a:p>
          <a:p>
            <a:r>
              <a:rPr lang="uk-UA" dirty="0"/>
              <a:t>на постійній основі.</a:t>
            </a:r>
          </a:p>
          <a:p>
            <a:pPr marL="0" indent="0">
              <a:buNone/>
            </a:pPr>
            <a:r>
              <a:rPr lang="uk-UA" dirty="0"/>
              <a:t>Ми </a:t>
            </a:r>
            <a:r>
              <a:rPr lang="uk-UA" dirty="0" err="1"/>
              <a:t>допомогаемо</a:t>
            </a:r>
            <a:r>
              <a:rPr lang="uk-UA" dirty="0"/>
              <a:t> підготувати </a:t>
            </a:r>
            <a:r>
              <a:rPr lang="ru-RU" dirty="0" err="1"/>
              <a:t>документацію</a:t>
            </a:r>
            <a:r>
              <a:rPr lang="ru-RU" dirty="0"/>
              <a:t> та </a:t>
            </a:r>
            <a:r>
              <a:rPr lang="ru-RU" dirty="0" err="1"/>
              <a:t>оформити</a:t>
            </a:r>
            <a:r>
              <a:rPr lang="ru-RU" dirty="0"/>
              <a:t> </a:t>
            </a:r>
            <a:r>
              <a:rPr lang="ru-RU" dirty="0" err="1"/>
              <a:t>грантовий</a:t>
            </a:r>
            <a:r>
              <a:rPr lang="ru-RU" dirty="0"/>
              <a:t> проект для </a:t>
            </a:r>
            <a:r>
              <a:rPr lang="ru-RU" dirty="0" err="1"/>
              <a:t>цього</a:t>
            </a:r>
            <a:r>
              <a:rPr lang="ru-RU" dirty="0"/>
              <a:t> конкурсу "ПІД КЛЮЧ»: </a:t>
            </a:r>
            <a:r>
              <a:rPr lang="az-Latn-AZ" dirty="0">
                <a:hlinkClick r:id="rId4"/>
              </a:rPr>
              <a:t>https://chaszmin.com.ua/poslugy/grantova-zayavka-pid-klyuch-2/</a:t>
            </a:r>
            <a:r>
              <a:rPr lang="uk-UA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u="sng" dirty="0" err="1"/>
              <a:t>Деталі</a:t>
            </a:r>
            <a:r>
              <a:rPr lang="ru-RU" b="1" u="sng" dirty="0"/>
              <a:t>:</a:t>
            </a:r>
            <a:r>
              <a:rPr lang="ru-RU" dirty="0"/>
              <a:t> </a:t>
            </a:r>
            <a:r>
              <a:rPr lang="az-Latn-AZ" dirty="0">
                <a:hlinkClick r:id="rId5"/>
              </a:rPr>
              <a:t>https://business.diia.gov.ua/news/pidpryiemtsi-kreatyvnoi-industrii-zmozhut-otrymaty-hranty</a:t>
            </a:r>
            <a:r>
              <a:rPr lang="uk-UA" dirty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49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Как получить грант на обучение в США - Study America">
            <a:extLst>
              <a:ext uri="{FF2B5EF4-FFF2-40B4-BE49-F238E27FC236}">
                <a16:creationId xmlns:a16="http://schemas.microsoft.com/office/drawing/2014/main" id="{E8166C0A-470E-40C9-BE63-B57D5652F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17" y="1092200"/>
            <a:ext cx="6336983" cy="576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9EDC6-7674-43AC-A5B4-A0050776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92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200" dirty="0"/>
              <a:t>ПРОГРАМА ДЛЯ УКРАЇНСЬКИХ ТА КОМПАНІЙ ЄС/ЄЕЗ ДЛЯ ІНВЕСТУВАННЯ В УКРАЇНУ (</a:t>
            </a:r>
            <a:r>
              <a:rPr lang="az-Latn-AZ" sz="2200" dirty="0"/>
              <a:t>UKRAINE INVESTMENT FRAMEWORK UIF)</a:t>
            </a:r>
            <a:endParaRPr lang="ru-RU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027ED6-D4EC-4F0A-BA7D-D6E2C0434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463" y="1092200"/>
            <a:ext cx="5872480" cy="5765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z-Latn-AZ" dirty="0"/>
              <a:t>Ukraine Investment Framework (UIF) </a:t>
            </a:r>
            <a:r>
              <a:rPr lang="uk-UA" dirty="0"/>
              <a:t>оголосив відбір інвестиційних </a:t>
            </a:r>
            <a:r>
              <a:rPr lang="uk-UA" dirty="0" err="1"/>
              <a:t>проєктів</a:t>
            </a:r>
            <a:r>
              <a:rPr lang="uk-UA" dirty="0"/>
              <a:t> українських та компаній ЄС/ЄЕЗ для формування пулу приватних інвестицій в Україну.</a:t>
            </a:r>
          </a:p>
          <a:p>
            <a:pPr marL="0" indent="0">
              <a:buNone/>
            </a:pPr>
            <a:r>
              <a:rPr lang="uk-UA" b="1" u="sng" dirty="0"/>
              <a:t>Мета:</a:t>
            </a:r>
            <a:r>
              <a:rPr lang="uk-UA" dirty="0"/>
              <a:t> започаткувати діалог із бізнесом щодо інвестиційних можливостей і сприяти налагодженню контактів із фінансовими установами.</a:t>
            </a:r>
          </a:p>
          <a:p>
            <a:pPr marL="0" indent="0">
              <a:buNone/>
            </a:pPr>
            <a:r>
              <a:rPr lang="uk-UA" b="1" u="sng" dirty="0"/>
              <a:t>Пріоритетні напрями:</a:t>
            </a:r>
            <a:r>
              <a:rPr lang="uk-UA" dirty="0"/>
              <a:t> енергетика, критична сировина, переробна промисловість, будівельні матеріали, ІТ та цифрова трансформація, транспорт і логістика.</a:t>
            </a:r>
          </a:p>
          <a:p>
            <a:pPr marL="0" indent="0">
              <a:buNone/>
            </a:pPr>
            <a:r>
              <a:rPr lang="uk-UA" b="1" u="sng" dirty="0"/>
              <a:t>Умови:</a:t>
            </a:r>
          </a:p>
          <a:p>
            <a:r>
              <a:rPr lang="uk-UA" dirty="0"/>
              <a:t>інвестиція має здійснюватися в Україні;</a:t>
            </a:r>
          </a:p>
          <a:p>
            <a:r>
              <a:rPr lang="uk-UA" dirty="0"/>
              <a:t>учасники — українські та компанії ЄС/ЄЕЗ (з дійсними реєстраційними номерами та внесенням у Реєстр прозорості ЄС);</a:t>
            </a:r>
          </a:p>
          <a:p>
            <a:r>
              <a:rPr lang="uk-UA" dirty="0"/>
              <a:t>мінімальний розмір проєкту — </a:t>
            </a:r>
            <a:r>
              <a:rPr lang="uk-UA" dirty="0">
                <a:solidFill>
                  <a:srgbClr val="FF0000"/>
                </a:solidFill>
              </a:rPr>
              <a:t>50 млн євро</a:t>
            </a:r>
            <a:r>
              <a:rPr lang="uk-UA" dirty="0"/>
              <a:t>;</a:t>
            </a:r>
          </a:p>
          <a:p>
            <a:r>
              <a:rPr lang="uk-UA" dirty="0"/>
              <a:t>власна участь промоутера — не менше 10%.</a:t>
            </a:r>
          </a:p>
          <a:p>
            <a:r>
              <a:rPr lang="uk-UA" dirty="0"/>
              <a:t>Фінансування ЄС не гарантується — це лише можливість для діалогу та пошуку партнерів.</a:t>
            </a:r>
          </a:p>
          <a:p>
            <a:pPr marL="0" indent="0">
              <a:buNone/>
            </a:pPr>
            <a:r>
              <a:rPr lang="uk-UA" b="1" u="sng" dirty="0"/>
              <a:t>Дедлайн подання:</a:t>
            </a:r>
            <a:r>
              <a:rPr lang="uk-UA" dirty="0"/>
              <a:t> </a:t>
            </a:r>
            <a:r>
              <a:rPr lang="uk-UA" dirty="0">
                <a:solidFill>
                  <a:srgbClr val="FF0000"/>
                </a:solidFill>
              </a:rPr>
              <a:t>до 10 жовтня 2025 року</a:t>
            </a:r>
            <a:r>
              <a:rPr lang="uk-UA" dirty="0"/>
              <a:t>, 18:00 (Брюссель).</a:t>
            </a:r>
          </a:p>
          <a:p>
            <a:pPr marL="0" indent="0">
              <a:buNone/>
            </a:pPr>
            <a:r>
              <a:rPr lang="uk-UA" b="1" u="sng" dirty="0"/>
              <a:t>Деталі</a:t>
            </a:r>
            <a:r>
              <a:rPr lang="uk-UA" dirty="0"/>
              <a:t>:</a:t>
            </a:r>
            <a:r>
              <a:rPr lang="ru-RU" dirty="0"/>
              <a:t> </a:t>
            </a:r>
            <a:r>
              <a:rPr lang="az-Latn-AZ" dirty="0">
                <a:hlinkClick r:id="rId3"/>
              </a:rPr>
              <a:t>https://enlargement.ec.europa.eu/european-neighbourhood-policy/countries-region/ukraine/ukraine-investment-framework/call-expressions-interest-eueea-and-ukrainian-businesses-invest-ukraine_en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1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Гранты для всех: как получить финансирование на собственный проект">
            <a:extLst>
              <a:ext uri="{FF2B5EF4-FFF2-40B4-BE49-F238E27FC236}">
                <a16:creationId xmlns:a16="http://schemas.microsoft.com/office/drawing/2014/main" id="{8BD06E68-E41A-4555-AE48-A710C549E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116C5-ABFC-4569-81BB-A915C23DF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74" y="152400"/>
            <a:ext cx="5814906" cy="17576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/>
              <a:t>У 2025 році очікується зріст кількості грантових програм у порівнянні з 2024 роком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EB4095-961F-403A-A83A-177192AB6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558801"/>
            <a:ext cx="5262880" cy="60655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uk-UA" dirty="0"/>
              <a:t>Ця тенденція відкриє безліч нових можливостей для бізнесу в Україні. </a:t>
            </a:r>
          </a:p>
          <a:p>
            <a:pPr algn="just"/>
            <a:r>
              <a:rPr lang="uk-UA" dirty="0"/>
              <a:t>Отримання грантових коштів стане важливим ресурсом та фінансовою підтримкою для підприємств. </a:t>
            </a:r>
          </a:p>
          <a:p>
            <a:pPr algn="just"/>
            <a:r>
              <a:rPr lang="uk-UA" dirty="0"/>
              <a:t>Гранти – це можливість отримати необхідні фінансові ресурси для інновацій, розвитку та реалізації амбіційних </a:t>
            </a:r>
            <a:r>
              <a:rPr lang="uk-UA" dirty="0" err="1"/>
              <a:t>проєктів</a:t>
            </a:r>
            <a:r>
              <a:rPr lang="uk-UA" dirty="0"/>
              <a:t>, адже вони забезпечать серйозну фінансову підтримку і відкриють доступ до експертних знань та ресурсів, що якісно підвищить конкурентоспроможність у сфері бізнесу. </a:t>
            </a:r>
          </a:p>
          <a:p>
            <a:pPr algn="just"/>
            <a:r>
              <a:rPr lang="uk-UA" dirty="0"/>
              <a:t>Використання грантів у 2025 році стане ключовим інструментом для досягнення амбітних цілей, як для стартапів, так і для бізнесів, що існують. </a:t>
            </a:r>
          </a:p>
          <a:p>
            <a:pPr algn="just"/>
            <a:r>
              <a:rPr lang="uk-UA" dirty="0"/>
              <a:t>Грантові програми сприятимуть зростанню та розвитку організацій та підприємств у 2025 році.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26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податкування грантів в Україні: детальний аналіз">
            <a:extLst>
              <a:ext uri="{FF2B5EF4-FFF2-40B4-BE49-F238E27FC236}">
                <a16:creationId xmlns:a16="http://schemas.microsoft.com/office/drawing/2014/main" id="{554AB238-D7D9-4949-883F-4430F477F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0AF38-632D-4481-A960-51C3FC09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560" y="294640"/>
            <a:ext cx="6063442" cy="69088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/>
              <a:t>ГРАНТ НА ВЛАСНУ СПРАВУ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B8A577-2DB2-4A73-A821-EE0C9AF87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787" y="1503681"/>
            <a:ext cx="10102426" cy="49072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В даний час, в складний економічний період, держава пропонує безповоротну фінансову допомогу. Ви можете отримати до 250 000 грн., для того щоб відкрити власну справу і забезпечити стабільною роботою себе та інших українців.</a:t>
            </a:r>
          </a:p>
          <a:p>
            <a:pPr marL="0" indent="0">
              <a:buNone/>
            </a:pPr>
            <a:r>
              <a:rPr lang="uk-UA" dirty="0"/>
              <a:t>Прийнятих рішень за участю нашої компанії по Програмах державних грантів на суму понад 62 млн. грн.!</a:t>
            </a:r>
            <a:endParaRPr lang="uk-UA" b="1" u="sng" dirty="0"/>
          </a:p>
          <a:p>
            <a:r>
              <a:rPr lang="uk-UA" dirty="0"/>
              <a:t>	</a:t>
            </a:r>
            <a:r>
              <a:rPr lang="uk-UA" b="1" u="sng" dirty="0"/>
              <a:t>ЯКІ УМОВИ ОТРИМАННЯ ГРАНТУ?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AutoNum type="arabicPeriod"/>
            </a:pPr>
            <a:r>
              <a:rPr lang="uk-UA" dirty="0"/>
              <a:t>Ви діючий або майбутній підприємець (ФОП або ТОВ).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AutoNum type="arabicPeriod"/>
            </a:pPr>
            <a:r>
              <a:rPr lang="uk-UA" dirty="0"/>
              <a:t>Розмір гранту від 50 000 до 250 000 грн.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AutoNum type="arabicPeriod"/>
            </a:pPr>
            <a:r>
              <a:rPr lang="uk-UA" dirty="0"/>
              <a:t>Кошти можна спрямувати на придбання обладнання, закупівлю сировини чи товару (не більше 50% від розміру гранту) , оренду (не більше 25% від розміру гранту), рекламу (не більше 10% від розміру гранту) та інші.</a:t>
            </a:r>
          </a:p>
          <a:p>
            <a:pPr>
              <a:buClr>
                <a:schemeClr val="accent1">
                  <a:lumMod val="75000"/>
                </a:schemeClr>
              </a:buClr>
              <a:buSzPct val="120000"/>
              <a:buAutoNum type="arabicPeriod"/>
            </a:pPr>
            <a:r>
              <a:rPr lang="uk-UA" dirty="0"/>
              <a:t>Ви повинні прийняти на роботу, при сумі гран</a:t>
            </a:r>
            <a:r>
              <a:rPr lang="ru-RU" dirty="0"/>
              <a:t>ту </a:t>
            </a:r>
            <a:r>
              <a:rPr lang="uk-UA" dirty="0"/>
              <a:t>250 000 грн. мінімум 2 людини, а якщо розмір гранту не перевищує 150 000 грн.- 1 людину.</a:t>
            </a:r>
          </a:p>
          <a:p>
            <a:pPr marL="0" indent="0">
              <a:buNone/>
            </a:pPr>
            <a:r>
              <a:rPr lang="ru-RU" i="1" dirty="0" err="1"/>
              <a:t>Детальніше</a:t>
            </a:r>
            <a:r>
              <a:rPr lang="ru-RU" i="1" dirty="0"/>
              <a:t> </a:t>
            </a:r>
            <a:r>
              <a:rPr lang="ru-RU" i="1" dirty="0" err="1"/>
              <a:t>всі</a:t>
            </a:r>
            <a:r>
              <a:rPr lang="ru-RU" i="1" dirty="0"/>
              <a:t> </a:t>
            </a:r>
            <a:r>
              <a:rPr lang="ru-RU" i="1" dirty="0" err="1"/>
              <a:t>умови</a:t>
            </a:r>
            <a:r>
              <a:rPr lang="ru-RU" i="1" dirty="0"/>
              <a:t> у </a:t>
            </a:r>
            <a:r>
              <a:rPr lang="ru-RU" i="1" dirty="0" err="1"/>
              <a:t>Постанові</a:t>
            </a:r>
            <a:r>
              <a:rPr lang="ru-RU" i="1" dirty="0"/>
              <a:t> КМУ: </a:t>
            </a:r>
            <a:r>
              <a:rPr lang="az-Latn-AZ" dirty="0">
                <a:hlinkClick r:id="rId3"/>
              </a:rPr>
              <a:t>https://zakon.rada.gov.ua/laws/show/738-2022-%D0%BF#n19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56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Гранти на розвиток бізнесу: як отримати та як звітуватись">
            <a:extLst>
              <a:ext uri="{FF2B5EF4-FFF2-40B4-BE49-F238E27FC236}">
                <a16:creationId xmlns:a16="http://schemas.microsoft.com/office/drawing/2014/main" id="{D4C7B49A-9A3F-4312-BF62-59D7A9489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0FDD4-9040-411B-8515-8370F17A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213360"/>
            <a:ext cx="8596668" cy="85344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ГРАНТ ДЛЯ ПЕРЕРОБНИХ ПІДПРИЄМСТВ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E6B622-C260-410D-BA36-46AB85BF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47" y="1168400"/>
            <a:ext cx="11199706" cy="53746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Для розвитку існуючого бізнесу або для започаткування нового, у зв'язку з </a:t>
            </a:r>
            <a:r>
              <a:rPr lang="uk-UA" dirty="0" err="1"/>
              <a:t>релокацією</a:t>
            </a:r>
            <a:r>
              <a:rPr lang="uk-UA" dirty="0"/>
              <a:t> підприємства в умовах військового стану, пропонується державна безповоротна фінансова допомога у розмірі до </a:t>
            </a:r>
          </a:p>
          <a:p>
            <a:pPr marL="0" indent="0">
              <a:buNone/>
            </a:pPr>
            <a:r>
              <a:rPr lang="uk-UA" dirty="0"/>
              <a:t>8 000 000 грн.</a:t>
            </a:r>
          </a:p>
          <a:p>
            <a:pPr marL="0" indent="0">
              <a:buNone/>
            </a:pPr>
            <a:r>
              <a:rPr lang="uk-UA" dirty="0"/>
              <a:t>Прийнятих рішень за участю нашої компанії по Програмах державних грантів на суму понад 62 млн. грн.!</a:t>
            </a:r>
          </a:p>
          <a:p>
            <a:r>
              <a:rPr lang="uk-UA" dirty="0"/>
              <a:t>	</a:t>
            </a:r>
            <a:r>
              <a:rPr lang="uk-UA" b="1" u="sng" dirty="0"/>
              <a:t>ЯКІ УМОВИ ОТРИМАННЯ ГРАНТУ?</a:t>
            </a:r>
          </a:p>
          <a:p>
            <a:pPr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uk-UA" dirty="0"/>
              <a:t>Ви діючий або майбутній підприємець ФОП або юридична особа, не перебуваєте та не проводите господарську діяльність на тимчасово окупованій території України, на території </a:t>
            </a:r>
            <a:r>
              <a:rPr lang="uk-UA" dirty="0" err="1"/>
              <a:t>росії</a:t>
            </a:r>
            <a:r>
              <a:rPr lang="uk-UA" dirty="0"/>
              <a:t>; не маєте заборгованості перед бюджетом та інше.</a:t>
            </a:r>
          </a:p>
          <a:p>
            <a:pPr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uk-UA" dirty="0"/>
              <a:t>Розмір гранту до 8 000 000 грн., за умови що сума податків сплачених в бюджет, в результаті роботи підприємства на протязі 12 кварталів буде рівна або вища за суму гранту.</a:t>
            </a:r>
          </a:p>
          <a:p>
            <a:pPr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uk-UA" dirty="0"/>
              <a:t>Кошти можна спрямувати на придбання основних засобів виробництва (обладнання) , введення їх в експлуатацію, доставку та інші витрати.</a:t>
            </a:r>
          </a:p>
          <a:p>
            <a:pPr>
              <a:buClr>
                <a:schemeClr val="accent2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uk-UA" dirty="0"/>
              <a:t>Ви повинні створити від 5 робочих місць та здійснювати діяльність не менше 3 років.</a:t>
            </a:r>
          </a:p>
          <a:p>
            <a:pPr marL="0" indent="0">
              <a:buNone/>
            </a:pPr>
            <a:r>
              <a:rPr lang="uk-UA" dirty="0"/>
              <a:t>Детальніше всі умови у Постано</a:t>
            </a:r>
            <a:r>
              <a:rPr lang="ru-RU" dirty="0" err="1"/>
              <a:t>ві</a:t>
            </a:r>
            <a:r>
              <a:rPr lang="ru-RU" dirty="0"/>
              <a:t> КМУ: </a:t>
            </a:r>
            <a:r>
              <a:rPr lang="ru-RU" dirty="0">
                <a:hlinkClick r:id="rId3"/>
              </a:rPr>
              <a:t>https://zakon.rada.gov.ua/laws/show/739-2022-%D0%BF#Text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92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A3968F-951F-42D0-9C7F-C5B54A52D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6" name="Picture 2" descr="Європейська Рада з Інновацій (EIC) оголошує відкритий конкурс на підтримку українських стартапів і малих та середніх підприємств">
            <a:extLst>
              <a:ext uri="{FF2B5EF4-FFF2-40B4-BE49-F238E27FC236}">
                <a16:creationId xmlns:a16="http://schemas.microsoft.com/office/drawing/2014/main" id="{59F500E7-A754-410D-B8BA-7F6FC4545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11" y="2126775"/>
            <a:ext cx="2568682" cy="33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DDF2E3E-8607-4D29-A00B-3852F7A3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182879"/>
            <a:ext cx="11006666" cy="105664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dirty="0"/>
              <a:t>Європейська</a:t>
            </a:r>
            <a:r>
              <a:rPr lang="ru-RU" sz="2800" dirty="0"/>
              <a:t> Рада з </a:t>
            </a:r>
            <a:r>
              <a:rPr lang="ru-RU" sz="2800" dirty="0" err="1"/>
              <a:t>Інновацій</a:t>
            </a:r>
            <a:r>
              <a:rPr lang="ru-RU" sz="2800" dirty="0"/>
              <a:t> (</a:t>
            </a:r>
            <a:r>
              <a:rPr lang="az-Latn-AZ" sz="2800" dirty="0"/>
              <a:t>EIC) </a:t>
            </a:r>
            <a:r>
              <a:rPr lang="uk-UA" sz="2800" dirty="0"/>
              <a:t>оголошує відкритий </a:t>
            </a:r>
            <a:r>
              <a:rPr lang="ru-RU" sz="2800" dirty="0"/>
              <a:t>конкурс на </a:t>
            </a:r>
            <a:r>
              <a:rPr lang="uk-UA" sz="2800" dirty="0"/>
              <a:t>підтримку українських стартапів і малих та середніх підприємств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98F762E-A89F-4300-A36E-F16F833C3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908" y="1376680"/>
            <a:ext cx="4964853" cy="4988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fontAlgn="base"/>
            <a:r>
              <a:rPr lang="uk-UA" sz="1900" dirty="0"/>
              <a:t>Підтримка українських стартапів і МСП у сфері </a:t>
            </a:r>
            <a:r>
              <a:rPr lang="az-Latn-AZ" sz="1900" dirty="0"/>
              <a:t>deep-tech </a:t>
            </a:r>
            <a:r>
              <a:rPr lang="uk-UA" sz="1900" dirty="0"/>
              <a:t>стартапів</a:t>
            </a:r>
            <a:r>
              <a:rPr lang="ru-RU" sz="1900" dirty="0"/>
              <a:t> (</a:t>
            </a:r>
            <a:r>
              <a:rPr lang="az-Latn-AZ" sz="1900" dirty="0"/>
              <a:t>HORIZON-EIC-2025-UKRAINIANTECH-01) </a:t>
            </a:r>
            <a:r>
              <a:rPr lang="uk-UA" sz="1900" dirty="0"/>
              <a:t>Європейська</a:t>
            </a:r>
            <a:r>
              <a:rPr lang="ru-RU" sz="1900" dirty="0"/>
              <a:t> Рада з </a:t>
            </a:r>
            <a:r>
              <a:rPr lang="ru-RU" sz="1900" dirty="0" err="1"/>
              <a:t>Інновацій</a:t>
            </a:r>
            <a:r>
              <a:rPr lang="ru-RU" sz="1900" dirty="0"/>
              <a:t> (</a:t>
            </a:r>
            <a:r>
              <a:rPr lang="az-Latn-AZ" sz="1900" dirty="0"/>
              <a:t>EIC) </a:t>
            </a:r>
            <a:r>
              <a:rPr lang="ru-RU" sz="1900" dirty="0" err="1"/>
              <a:t>оголошує</a:t>
            </a:r>
            <a:r>
              <a:rPr lang="ru-RU" sz="1900" dirty="0"/>
              <a:t> </a:t>
            </a:r>
            <a:r>
              <a:rPr lang="ru-RU" sz="1900" dirty="0" err="1"/>
              <a:t>відкритий</a:t>
            </a:r>
            <a:r>
              <a:rPr lang="ru-RU" sz="1900" dirty="0"/>
              <a:t> конкурс на </a:t>
            </a:r>
            <a:r>
              <a:rPr lang="ru-RU" sz="1900" dirty="0" err="1"/>
              <a:t>підтримку</a:t>
            </a:r>
            <a:r>
              <a:rPr lang="ru-RU" sz="1900" dirty="0"/>
              <a:t> </a:t>
            </a:r>
            <a:r>
              <a:rPr lang="ru-RU" sz="1900" dirty="0" err="1"/>
              <a:t>українських</a:t>
            </a:r>
            <a:r>
              <a:rPr lang="ru-RU" sz="1900" dirty="0"/>
              <a:t> </a:t>
            </a:r>
            <a:r>
              <a:rPr lang="ru-RU" sz="1900" dirty="0" err="1"/>
              <a:t>стартапів</a:t>
            </a:r>
            <a:r>
              <a:rPr lang="ru-RU" sz="1900" dirty="0"/>
              <a:t> і </a:t>
            </a:r>
            <a:r>
              <a:rPr lang="ru-RU" sz="1900" dirty="0" err="1"/>
              <a:t>малих</a:t>
            </a:r>
            <a:r>
              <a:rPr lang="ru-RU" sz="1900" dirty="0"/>
              <a:t> та </a:t>
            </a:r>
            <a:r>
              <a:rPr lang="ru-RU" sz="1900" dirty="0" err="1"/>
              <a:t>середніх</a:t>
            </a:r>
            <a:r>
              <a:rPr lang="ru-RU" sz="1900" dirty="0"/>
              <a:t> </a:t>
            </a:r>
            <a:r>
              <a:rPr lang="ru-RU" sz="1900" dirty="0" err="1"/>
              <a:t>підприємств</a:t>
            </a:r>
            <a:endParaRPr lang="ru-RU" sz="1900" dirty="0"/>
          </a:p>
          <a:p>
            <a:pPr fontAlgn="base"/>
            <a:r>
              <a:rPr lang="ru-RU" sz="1900" dirty="0"/>
              <a:t>Напрямки: </a:t>
            </a:r>
            <a:r>
              <a:rPr lang="ru-RU" sz="1900" dirty="0" err="1"/>
              <a:t>штучний</a:t>
            </a:r>
            <a:r>
              <a:rPr lang="ru-RU" sz="1900" dirty="0"/>
              <a:t> </a:t>
            </a:r>
            <a:r>
              <a:rPr lang="ru-RU" sz="1900" dirty="0" err="1"/>
              <a:t>інтелект</a:t>
            </a:r>
            <a:r>
              <a:rPr lang="ru-RU" sz="1900" dirty="0"/>
              <a:t>, </a:t>
            </a:r>
            <a:r>
              <a:rPr lang="ru-RU" sz="1900" dirty="0" err="1"/>
              <a:t>робототехніка</a:t>
            </a:r>
            <a:r>
              <a:rPr lang="ru-RU" sz="1900" dirty="0"/>
              <a:t>, </a:t>
            </a:r>
            <a:r>
              <a:rPr lang="ru-RU" sz="1900" dirty="0" err="1"/>
              <a:t>біотехнології</a:t>
            </a:r>
            <a:r>
              <a:rPr lang="ru-RU" sz="1900" dirty="0"/>
              <a:t>, </a:t>
            </a:r>
            <a:r>
              <a:rPr lang="ru-RU" sz="1900" dirty="0" err="1"/>
              <a:t>кібербезпека</a:t>
            </a:r>
            <a:r>
              <a:rPr lang="ru-RU" sz="1900" dirty="0"/>
              <a:t> </a:t>
            </a:r>
            <a:r>
              <a:rPr lang="ru-RU" sz="1900" dirty="0" err="1"/>
              <a:t>тощо</a:t>
            </a:r>
            <a:r>
              <a:rPr lang="ru-RU" sz="1900" dirty="0"/>
              <a:t>.</a:t>
            </a:r>
          </a:p>
          <a:p>
            <a:pPr fontAlgn="base"/>
            <a:r>
              <a:rPr lang="ru-RU" sz="1900" dirty="0" err="1"/>
              <a:t>Розмір</a:t>
            </a:r>
            <a:r>
              <a:rPr lang="ru-RU" sz="1900" dirty="0"/>
              <a:t> </a:t>
            </a:r>
            <a:r>
              <a:rPr lang="ru-RU" sz="1900" dirty="0" err="1"/>
              <a:t>фінансування</a:t>
            </a:r>
            <a:r>
              <a:rPr lang="ru-RU" sz="1900" dirty="0"/>
              <a:t> — €20 млн</a:t>
            </a:r>
          </a:p>
          <a:p>
            <a:pPr fontAlgn="base"/>
            <a:r>
              <a:rPr lang="ru-RU" sz="1900" dirty="0"/>
              <a:t>Максимальна сума гранту на один стартап </a:t>
            </a:r>
            <a:r>
              <a:rPr lang="ru-RU" sz="1900" dirty="0" err="1"/>
              <a:t>або</a:t>
            </a:r>
            <a:r>
              <a:rPr lang="ru-RU" sz="1900" dirty="0"/>
              <a:t> МСП — до €500 000</a:t>
            </a:r>
          </a:p>
          <a:p>
            <a:pPr fontAlgn="base"/>
            <a:r>
              <a:rPr lang="ru-RU" sz="1900" dirty="0" err="1"/>
              <a:t>Терміни</a:t>
            </a:r>
            <a:r>
              <a:rPr lang="ru-RU" sz="1900" dirty="0"/>
              <a:t>: </a:t>
            </a:r>
            <a:r>
              <a:rPr lang="ru-RU" sz="1900" b="1" dirty="0"/>
              <a:t>подача заявок з 12 </a:t>
            </a:r>
            <a:r>
              <a:rPr lang="ru-RU" sz="1900" b="1" dirty="0" err="1"/>
              <a:t>серпня</a:t>
            </a:r>
            <a:r>
              <a:rPr lang="ru-RU" sz="1900" b="1" dirty="0"/>
              <a:t> 2025 до 26 листопада 2025 (01:00 за Брюсселем).</a:t>
            </a:r>
            <a:endParaRPr lang="ru-RU" sz="1900" dirty="0"/>
          </a:p>
          <a:p>
            <a:pPr fontAlgn="base"/>
            <a:r>
              <a:rPr lang="ru-RU" sz="1900" dirty="0" err="1"/>
              <a:t>Технологічний</a:t>
            </a:r>
            <a:r>
              <a:rPr lang="ru-RU" sz="1900" dirty="0"/>
              <a:t> </a:t>
            </a:r>
            <a:r>
              <a:rPr lang="ru-RU" sz="1900" dirty="0" err="1"/>
              <a:t>рівень</a:t>
            </a:r>
            <a:r>
              <a:rPr lang="ru-RU" sz="1900" dirty="0"/>
              <a:t>: </a:t>
            </a:r>
            <a:r>
              <a:rPr lang="ru-RU" sz="1900" dirty="0" err="1"/>
              <a:t>проєкт</a:t>
            </a:r>
            <a:r>
              <a:rPr lang="ru-RU" sz="1900" dirty="0"/>
              <a:t> повинен бути на </a:t>
            </a:r>
            <a:r>
              <a:rPr lang="ru-RU" sz="1900" dirty="0" err="1"/>
              <a:t>рівні</a:t>
            </a:r>
            <a:r>
              <a:rPr lang="ru-RU" sz="1900" dirty="0"/>
              <a:t> </a:t>
            </a:r>
            <a:r>
              <a:rPr lang="az-Latn-AZ" sz="1900" dirty="0"/>
              <a:t>TRL 4 (</a:t>
            </a:r>
            <a:r>
              <a:rPr lang="ru-RU" sz="1900" dirty="0" err="1"/>
              <a:t>технологія</a:t>
            </a:r>
            <a:r>
              <a:rPr lang="ru-RU" sz="1900" dirty="0"/>
              <a:t> </a:t>
            </a:r>
            <a:r>
              <a:rPr lang="ru-RU" sz="1900" dirty="0" err="1"/>
              <a:t>валідувалася</a:t>
            </a:r>
            <a:r>
              <a:rPr lang="ru-RU" sz="1900" dirty="0"/>
              <a:t> в </a:t>
            </a:r>
            <a:r>
              <a:rPr lang="ru-RU" sz="1900" dirty="0" err="1"/>
              <a:t>лабораторії</a:t>
            </a:r>
            <a:r>
              <a:rPr lang="ru-RU" sz="1900" dirty="0"/>
              <a:t>) і </a:t>
            </a:r>
            <a:r>
              <a:rPr lang="ru-RU" sz="1900" dirty="0" err="1"/>
              <a:t>мати</a:t>
            </a:r>
            <a:r>
              <a:rPr lang="ru-RU" sz="1900" dirty="0"/>
              <a:t> </a:t>
            </a:r>
            <a:r>
              <a:rPr lang="ru-RU" sz="1900" dirty="0" err="1"/>
              <a:t>потенціал</a:t>
            </a:r>
            <a:r>
              <a:rPr lang="ru-RU" sz="1900" dirty="0"/>
              <a:t> </a:t>
            </a:r>
            <a:r>
              <a:rPr lang="ru-RU" sz="1900" dirty="0" err="1"/>
              <a:t>досягти</a:t>
            </a:r>
            <a:r>
              <a:rPr lang="ru-RU" sz="1900" dirty="0"/>
              <a:t> </a:t>
            </a:r>
            <a:r>
              <a:rPr lang="az-Latn-AZ" sz="1900" dirty="0"/>
              <a:t>TRL 6-7 (</a:t>
            </a:r>
            <a:r>
              <a:rPr lang="ru-RU" sz="1900" dirty="0"/>
              <a:t>демонстратор у </a:t>
            </a:r>
            <a:r>
              <a:rPr lang="uk-UA" sz="1900" dirty="0"/>
              <a:t>реальних умовах</a:t>
            </a:r>
            <a:r>
              <a:rPr lang="ru-RU" sz="1900" dirty="0"/>
              <a:t>).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C2098E-696F-4999-B7DC-159059800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0490" y="1422399"/>
            <a:ext cx="4803602" cy="49428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fontAlgn="base"/>
            <a:r>
              <a:rPr lang="ru-RU" sz="1900" dirty="0" err="1"/>
              <a:t>Комерційна</a:t>
            </a:r>
            <a:r>
              <a:rPr lang="ru-RU" sz="1900" dirty="0"/>
              <a:t> </a:t>
            </a:r>
            <a:r>
              <a:rPr lang="ru-RU" sz="1900" dirty="0" err="1"/>
              <a:t>готовність</a:t>
            </a:r>
            <a:r>
              <a:rPr lang="ru-RU" sz="1900" dirty="0"/>
              <a:t>: </a:t>
            </a:r>
            <a:r>
              <a:rPr lang="ru-RU" sz="1900" dirty="0" err="1"/>
              <a:t>потрібно</a:t>
            </a:r>
            <a:r>
              <a:rPr lang="ru-RU" sz="1900" dirty="0"/>
              <a:t> </a:t>
            </a:r>
            <a:r>
              <a:rPr lang="ru-RU" sz="1900" dirty="0" err="1"/>
              <a:t>чітко</a:t>
            </a:r>
            <a:r>
              <a:rPr lang="ru-RU" sz="1900" dirty="0"/>
              <a:t> </a:t>
            </a:r>
            <a:r>
              <a:rPr lang="ru-RU" sz="1900" dirty="0" err="1"/>
              <a:t>описати</a:t>
            </a:r>
            <a:r>
              <a:rPr lang="ru-RU" sz="1900" dirty="0"/>
              <a:t> шляхи </a:t>
            </a:r>
            <a:r>
              <a:rPr lang="ru-RU" sz="1900" dirty="0" err="1"/>
              <a:t>виходу</a:t>
            </a:r>
            <a:r>
              <a:rPr lang="ru-RU" sz="1900" dirty="0"/>
              <a:t> на </a:t>
            </a:r>
            <a:r>
              <a:rPr lang="ru-RU" sz="1900" dirty="0" err="1"/>
              <a:t>ринок</a:t>
            </a:r>
            <a:r>
              <a:rPr lang="ru-RU" sz="1900" dirty="0"/>
              <a:t> — </a:t>
            </a:r>
            <a:r>
              <a:rPr lang="ru-RU" sz="1900" dirty="0" err="1"/>
              <a:t>бізнес-моделі</a:t>
            </a:r>
            <a:r>
              <a:rPr lang="ru-RU" sz="1900" dirty="0"/>
              <a:t>, </a:t>
            </a:r>
            <a:r>
              <a:rPr lang="ru-RU" sz="1900" dirty="0" err="1"/>
              <a:t>ціль</a:t>
            </a:r>
            <a:r>
              <a:rPr lang="ru-RU" sz="1900" dirty="0"/>
              <a:t>, </a:t>
            </a:r>
            <a:r>
              <a:rPr lang="az-Latn-AZ" sz="1900" dirty="0"/>
              <a:t>IP-</a:t>
            </a:r>
            <a:r>
              <a:rPr lang="ru-RU" sz="1900" dirty="0" err="1"/>
              <a:t>стратегія</a:t>
            </a:r>
            <a:r>
              <a:rPr lang="ru-RU" sz="1900" dirty="0"/>
              <a:t>, </a:t>
            </a:r>
            <a:r>
              <a:rPr lang="az-Latn-AZ" sz="1900" dirty="0"/>
              <a:t>KPI, </a:t>
            </a:r>
            <a:r>
              <a:rPr lang="ru-RU" sz="1900" dirty="0" err="1"/>
              <a:t>сертифікації</a:t>
            </a:r>
            <a:r>
              <a:rPr lang="ru-RU" sz="1900" dirty="0"/>
              <a:t>.</a:t>
            </a:r>
          </a:p>
          <a:p>
            <a:pPr fontAlgn="base"/>
            <a:r>
              <a:rPr lang="ru-RU" sz="1900" dirty="0" err="1"/>
              <a:t>жінки-лідерки</a:t>
            </a:r>
            <a:r>
              <a:rPr lang="ru-RU" sz="1900" dirty="0"/>
              <a:t> </a:t>
            </a:r>
            <a:r>
              <a:rPr lang="ru-RU" sz="1900" dirty="0" err="1"/>
              <a:t>мають</a:t>
            </a:r>
            <a:r>
              <a:rPr lang="ru-RU" sz="1900" dirty="0"/>
              <a:t> </a:t>
            </a:r>
            <a:r>
              <a:rPr lang="ru-RU" sz="1900" dirty="0" err="1"/>
              <a:t>додаткові</a:t>
            </a:r>
            <a:r>
              <a:rPr lang="ru-RU" sz="1900" dirty="0"/>
              <a:t> </a:t>
            </a:r>
            <a:r>
              <a:rPr lang="ru-RU" sz="1900" dirty="0" err="1"/>
              <a:t>переваги</a:t>
            </a:r>
            <a:r>
              <a:rPr lang="ru-RU" sz="1900" dirty="0"/>
              <a:t>;</a:t>
            </a:r>
          </a:p>
          <a:p>
            <a:pPr fontAlgn="base"/>
            <a:r>
              <a:rPr lang="uk-UA" sz="1900" dirty="0"/>
              <a:t>заявники отримують безкоштовний </a:t>
            </a:r>
            <a:r>
              <a:rPr lang="ru-RU" sz="1900" dirty="0"/>
              <a:t>доступ до </a:t>
            </a:r>
            <a:r>
              <a:rPr lang="az-Latn-AZ" sz="1900" dirty="0"/>
              <a:t>EIC Business Acceleration Services (</a:t>
            </a:r>
            <a:r>
              <a:rPr lang="ru-RU" sz="1900" dirty="0"/>
              <a:t>коучинг, </a:t>
            </a:r>
            <a:r>
              <a:rPr lang="ru-RU" sz="1900" dirty="0" err="1"/>
              <a:t>події</a:t>
            </a:r>
            <a:r>
              <a:rPr lang="ru-RU" sz="1900" dirty="0"/>
              <a:t>) й </a:t>
            </a:r>
            <a:r>
              <a:rPr lang="ru-RU" sz="1900" dirty="0" err="1"/>
              <a:t>мають</a:t>
            </a:r>
            <a:r>
              <a:rPr lang="ru-RU" sz="1900" dirty="0"/>
              <a:t> </a:t>
            </a:r>
            <a:r>
              <a:rPr lang="ru-RU" sz="1900" dirty="0" err="1"/>
              <a:t>можливість</a:t>
            </a:r>
            <a:r>
              <a:rPr lang="ru-RU" sz="1900" dirty="0"/>
              <a:t> </a:t>
            </a:r>
            <a:r>
              <a:rPr lang="az-Latn-AZ" sz="1900" dirty="0"/>
              <a:t>Fast Track </a:t>
            </a:r>
            <a:r>
              <a:rPr lang="ru-RU" sz="1900" dirty="0"/>
              <a:t>до </a:t>
            </a:r>
            <a:r>
              <a:rPr lang="az-Latn-AZ" sz="1900" dirty="0"/>
              <a:t>EIC Accelerator — </a:t>
            </a:r>
            <a:r>
              <a:rPr lang="ru-RU" sz="1900" dirty="0" err="1"/>
              <a:t>більшого</a:t>
            </a:r>
            <a:r>
              <a:rPr lang="ru-RU" sz="1900" dirty="0"/>
              <a:t> </a:t>
            </a:r>
            <a:r>
              <a:rPr lang="ru-RU" sz="1900" dirty="0" err="1"/>
              <a:t>фінансування</a:t>
            </a:r>
            <a:r>
              <a:rPr lang="ru-RU" sz="1900" dirty="0"/>
              <a:t> </a:t>
            </a:r>
            <a:r>
              <a:rPr lang="ru-RU" sz="1900" dirty="0" err="1"/>
              <a:t>або</a:t>
            </a:r>
            <a:r>
              <a:rPr lang="ru-RU" sz="1900" dirty="0"/>
              <a:t> </a:t>
            </a:r>
            <a:r>
              <a:rPr lang="ru-RU" sz="1900" dirty="0" err="1"/>
              <a:t>інвестиційного</a:t>
            </a:r>
            <a:r>
              <a:rPr lang="ru-RU" sz="1900" dirty="0"/>
              <a:t> фонду </a:t>
            </a:r>
            <a:r>
              <a:rPr lang="az-Latn-AZ" sz="1900" dirty="0"/>
              <a:t>EIC Fund.</a:t>
            </a:r>
          </a:p>
          <a:p>
            <a:pPr fontAlgn="base"/>
            <a:r>
              <a:rPr lang="ru-RU" sz="1900" dirty="0" err="1"/>
              <a:t>Якщо</a:t>
            </a:r>
            <a:r>
              <a:rPr lang="ru-RU" sz="1900" dirty="0"/>
              <a:t> </a:t>
            </a:r>
            <a:r>
              <a:rPr lang="ru-RU" sz="1900" dirty="0" err="1"/>
              <a:t>компанія</a:t>
            </a:r>
            <a:r>
              <a:rPr lang="ru-RU" sz="1900" dirty="0"/>
              <a:t> </a:t>
            </a:r>
            <a:r>
              <a:rPr lang="ru-RU" sz="1900" dirty="0" err="1"/>
              <a:t>вже</a:t>
            </a:r>
            <a:r>
              <a:rPr lang="ru-RU" sz="1900" dirty="0"/>
              <a:t> </a:t>
            </a:r>
            <a:r>
              <a:rPr lang="ru-RU" sz="1900" dirty="0" err="1"/>
              <a:t>знаходиться</a:t>
            </a:r>
            <a:r>
              <a:rPr lang="ru-RU" sz="1900" dirty="0"/>
              <a:t> в ЄС/</a:t>
            </a:r>
            <a:r>
              <a:rPr lang="ru-RU" sz="1900" dirty="0" err="1"/>
              <a:t>асоційованій</a:t>
            </a:r>
            <a:r>
              <a:rPr lang="ru-RU" sz="1900" dirty="0"/>
              <a:t> </a:t>
            </a:r>
            <a:r>
              <a:rPr lang="ru-RU" sz="1900" dirty="0" err="1"/>
              <a:t>країні</a:t>
            </a:r>
            <a:r>
              <a:rPr lang="ru-RU" sz="1900" dirty="0"/>
              <a:t>: </a:t>
            </a:r>
            <a:r>
              <a:rPr lang="ru-RU" sz="1900" dirty="0" err="1"/>
              <a:t>бажано</a:t>
            </a:r>
            <a:r>
              <a:rPr lang="ru-RU" sz="1900" dirty="0"/>
              <a:t> </a:t>
            </a:r>
            <a:r>
              <a:rPr lang="ru-RU" sz="1900" dirty="0" err="1"/>
              <a:t>мати</a:t>
            </a:r>
            <a:r>
              <a:rPr lang="ru-RU" sz="1900" dirty="0"/>
              <a:t> </a:t>
            </a:r>
            <a:r>
              <a:rPr lang="ru-RU" sz="1900" dirty="0" err="1"/>
              <a:t>чітке</a:t>
            </a:r>
            <a:r>
              <a:rPr lang="ru-RU" sz="1900" dirty="0"/>
              <a:t> </a:t>
            </a:r>
            <a:r>
              <a:rPr lang="ru-RU" sz="1900" dirty="0" err="1"/>
              <a:t>бачення</a:t>
            </a:r>
            <a:r>
              <a:rPr lang="ru-RU" sz="1900" dirty="0"/>
              <a:t> </a:t>
            </a:r>
            <a:r>
              <a:rPr lang="ru-RU" sz="1900" dirty="0" err="1"/>
              <a:t>щодо</a:t>
            </a:r>
            <a:r>
              <a:rPr lang="ru-RU" sz="1900" dirty="0"/>
              <a:t> </a:t>
            </a:r>
            <a:r>
              <a:rPr lang="ru-RU" sz="1900" dirty="0" err="1"/>
              <a:t>можливого</a:t>
            </a:r>
            <a:r>
              <a:rPr lang="ru-RU" sz="1900" dirty="0"/>
              <a:t> </a:t>
            </a:r>
            <a:r>
              <a:rPr lang="ru-RU" sz="1900" dirty="0" err="1"/>
              <a:t>повернення</a:t>
            </a:r>
            <a:r>
              <a:rPr lang="ru-RU" sz="1900" dirty="0"/>
              <a:t> </a:t>
            </a:r>
            <a:r>
              <a:rPr lang="ru-RU" sz="1900" dirty="0" err="1"/>
              <a:t>бізнесу</a:t>
            </a:r>
            <a:r>
              <a:rPr lang="ru-RU" sz="1900" dirty="0"/>
              <a:t> до </a:t>
            </a:r>
            <a:r>
              <a:rPr lang="ru-RU" sz="1900" dirty="0" err="1"/>
              <a:t>України</a:t>
            </a:r>
            <a:r>
              <a:rPr lang="ru-RU" sz="1900" dirty="0"/>
              <a:t>, коли </a:t>
            </a:r>
            <a:r>
              <a:rPr lang="ru-RU" sz="1900" dirty="0" err="1"/>
              <a:t>це</a:t>
            </a:r>
            <a:r>
              <a:rPr lang="ru-RU" sz="1900" dirty="0"/>
              <a:t> стане </a:t>
            </a:r>
            <a:r>
              <a:rPr lang="ru-RU" sz="1900" dirty="0" err="1"/>
              <a:t>можливим</a:t>
            </a:r>
            <a:r>
              <a:rPr lang="ru-RU" sz="1900" dirty="0"/>
              <a:t>.</a:t>
            </a:r>
          </a:p>
          <a:p>
            <a:pPr fontAlgn="base"/>
            <a:r>
              <a:rPr lang="ru-RU" sz="1900" dirty="0" err="1"/>
              <a:t>Джерело</a:t>
            </a:r>
            <a:r>
              <a:rPr lang="ru-RU" sz="1900" dirty="0"/>
              <a:t>: </a:t>
            </a:r>
            <a:r>
              <a:rPr lang="az-Latn-AZ" sz="1900" dirty="0"/>
              <a:t>ht</a:t>
            </a:r>
            <a:r>
              <a:rPr lang="az-Latn-AZ" sz="1900" dirty="0">
                <a:hlinkClick r:id="rId4"/>
              </a:rPr>
              <a:t>tps://ec.europa.eu/info/funding-tenders/opportunities/portal/screen/opportunities/topic-details/HORIZON-EIC-2025-UKRAINIANTECH-01</a:t>
            </a:r>
            <a:endParaRPr lang="az-Latn-AZ" sz="1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85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Грант на власну справу: як працює державна програма та як отримати кошти -  Fintech Insider">
            <a:extLst>
              <a:ext uri="{FF2B5EF4-FFF2-40B4-BE49-F238E27FC236}">
                <a16:creationId xmlns:a16="http://schemas.microsoft.com/office/drawing/2014/main" id="{2FCD0639-86E3-4D4C-9AF3-6B6DC4AC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2A948-9ABA-48C5-942D-0749ACA5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47" y="121918"/>
            <a:ext cx="10681546" cy="103632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000" dirty="0"/>
              <a:t>ДО 50 000 ШВЕЙЦАРСЬКИХ ФРАНКІВ — КОНКУРС ДЛЯ СТАРТАПІВ З </a:t>
            </a:r>
            <a:r>
              <a:rPr lang="az-Latn-AZ" sz="3000" dirty="0"/>
              <a:t>AI-</a:t>
            </a:r>
            <a:r>
              <a:rPr lang="uk-UA" sz="3000" dirty="0"/>
              <a:t>РІШЕНЬ ДЛЯ ЛЮКСОВОЇ ТОРГІВЛІ (</a:t>
            </a:r>
            <a:r>
              <a:rPr lang="az-Latn-AZ" sz="3000" dirty="0"/>
              <a:t>GLOBAL LUXURY GROUP</a:t>
            </a:r>
            <a:r>
              <a:rPr lang="az-Latn-AZ" dirty="0"/>
              <a:t>)</a:t>
            </a:r>
            <a:endParaRPr lang="uk-UA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986F2B97-824C-4FE6-8BA8-BC0C5F44B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329" y="1371601"/>
            <a:ext cx="5662510" cy="539834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az-Latn-AZ" dirty="0"/>
              <a:t>Global Luxury Group — </a:t>
            </a:r>
            <a:r>
              <a:rPr lang="ru-RU" dirty="0"/>
              <a:t>одна з найвпливовіших люксових груп </a:t>
            </a:r>
            <a:r>
              <a:rPr lang="ru-RU" dirty="0" err="1"/>
              <a:t>із</a:t>
            </a:r>
            <a:r>
              <a:rPr lang="ru-RU" dirty="0"/>
              <a:t> портфелем </a:t>
            </a:r>
            <a:r>
              <a:rPr lang="uk-UA" dirty="0"/>
              <a:t>брендів у сфері ювелірних виробів, годинників, моди </a:t>
            </a:r>
            <a:r>
              <a:rPr lang="ru-RU" dirty="0"/>
              <a:t>та </a:t>
            </a:r>
            <a:r>
              <a:rPr lang="az-Latn-AZ" dirty="0"/>
              <a:t>lifestyle. </a:t>
            </a:r>
            <a:r>
              <a:rPr lang="ru-RU" dirty="0"/>
              <a:t>Вона </a:t>
            </a:r>
            <a:r>
              <a:rPr lang="uk-UA" dirty="0"/>
              <a:t>запускає стратегічну інноваційну ініціативу, спрямовану на переосмислення преміального клієнтського досвіду через цифрові технології.</a:t>
            </a:r>
          </a:p>
          <a:p>
            <a:pPr marL="0" indent="0">
              <a:buNone/>
            </a:pPr>
            <a:r>
              <a:rPr lang="uk-UA" dirty="0"/>
              <a:t>Челендж присвячений Майбутньому цифрового та смарт-досвіду, і до участі запрошуються стартапи з готовими до ринку рішеннями, які зможуть формувати наступний етап розвитку індустрії.</a:t>
            </a:r>
          </a:p>
          <a:p>
            <a:r>
              <a:rPr lang="ru-RU" b="1" u="sng" dirty="0"/>
              <a:t>Мета конкурсу: </a:t>
            </a:r>
            <a:r>
              <a:rPr lang="ru-RU" dirty="0"/>
              <a:t>переосмислити люксову роздрібну торгівлю.</a:t>
            </a:r>
          </a:p>
          <a:p>
            <a:r>
              <a:rPr lang="ru-RU" b="1" u="sng" dirty="0"/>
              <a:t>Категорії конкурсу</a:t>
            </a:r>
            <a:r>
              <a:rPr lang="ru-RU" dirty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Віртуальна примірка та смарт-підбір. Удосконалюйте цифрову примірку, вибір розміру та персоналізацію.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Занурювальні роздрібні досвіди (</a:t>
            </a:r>
            <a:r>
              <a:rPr lang="az-Latn-AZ" dirty="0"/>
              <a:t>AR/VR/MR). </a:t>
            </a:r>
            <a:r>
              <a:rPr lang="ru-RU" dirty="0"/>
              <a:t>Створюйте інтерактивні, захоплюючі та занурювальні середовища для покупок.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Оптимізація процесів на базі ІШІ. Автоматизуйте та покращуйте контроль якості, повторне використання після закінчення життєвого циклу, дизайн продуктів та оркестрацію </a:t>
            </a:r>
            <a:r>
              <a:rPr lang="ru-RU" dirty="0" err="1"/>
              <a:t>агентів</a:t>
            </a:r>
            <a:r>
              <a:rPr lang="ru-RU" dirty="0"/>
              <a:t> ІШІ.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Смарт-</a:t>
            </a:r>
            <a:r>
              <a:rPr lang="ru-RU" dirty="0" err="1"/>
              <a:t>гаджети</a:t>
            </a:r>
            <a:r>
              <a:rPr lang="ru-RU" dirty="0"/>
              <a:t> та мода з сенсорами. Додавайте </a:t>
            </a:r>
            <a:r>
              <a:rPr lang="ru-RU" dirty="0" err="1"/>
              <a:t>інтелект</a:t>
            </a:r>
            <a:r>
              <a:rPr lang="ru-RU" dirty="0"/>
              <a:t> у </a:t>
            </a:r>
            <a:r>
              <a:rPr lang="ru-RU" dirty="0" err="1"/>
              <a:t>одяг</a:t>
            </a:r>
            <a:r>
              <a:rPr lang="ru-RU" dirty="0"/>
              <a:t> та </a:t>
            </a:r>
            <a:r>
              <a:rPr lang="ru-RU" dirty="0" err="1"/>
              <a:t>аксесуари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відчувати</a:t>
            </a:r>
            <a:r>
              <a:rPr lang="ru-RU" dirty="0"/>
              <a:t>, </a:t>
            </a:r>
            <a:r>
              <a:rPr lang="ru-RU" dirty="0" err="1"/>
              <a:t>аналізувати</a:t>
            </a:r>
            <a:r>
              <a:rPr lang="ru-RU" dirty="0"/>
              <a:t> та </a:t>
            </a:r>
            <a:r>
              <a:rPr lang="ru-RU" dirty="0" err="1"/>
              <a:t>взаємодіяти</a:t>
            </a:r>
            <a:r>
              <a:rPr lang="ru-RU" dirty="0"/>
              <a:t>.</a:t>
            </a:r>
          </a:p>
          <a:p>
            <a:r>
              <a:rPr lang="ru-RU" b="1" u="sng" dirty="0"/>
              <a:t>Для кого</a:t>
            </a:r>
          </a:p>
          <a:p>
            <a:pPr marL="0" indent="0">
              <a:buNone/>
            </a:pPr>
            <a:r>
              <a:rPr lang="ru-RU" dirty="0"/>
              <a:t>Участь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uk-UA" dirty="0"/>
              <a:t>будь-які стартапи з мінімально життєздатним </a:t>
            </a:r>
            <a:r>
              <a:rPr lang="ru-RU" dirty="0"/>
              <a:t>продуктом (</a:t>
            </a:r>
            <a:r>
              <a:rPr lang="az-Latn-AZ" dirty="0"/>
              <a:t>MVP) </a:t>
            </a:r>
            <a:r>
              <a:rPr lang="ru-RU" dirty="0"/>
              <a:t>та </a:t>
            </a:r>
            <a:r>
              <a:rPr lang="uk-UA" dirty="0"/>
              <a:t>власними технологіями чи рішеннями, що відповідають категоріям цього </a:t>
            </a:r>
            <a:r>
              <a:rPr lang="ru-RU" dirty="0"/>
              <a:t>конкурсу.</a:t>
            </a:r>
          </a:p>
          <a:p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149D57E1-CD57-4542-9838-A88059C47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0162" y="1371602"/>
            <a:ext cx="5662509" cy="539834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u="sng" dirty="0" err="1"/>
              <a:t>Вимогою</a:t>
            </a:r>
            <a:r>
              <a:rPr lang="ru-RU" b="1" u="sng" dirty="0"/>
              <a:t>, на </a:t>
            </a:r>
            <a:r>
              <a:rPr lang="ru-RU" b="1" u="sng" dirty="0" err="1"/>
              <a:t>розсуд</a:t>
            </a:r>
            <a:r>
              <a:rPr lang="ru-RU" b="1" u="sng" dirty="0"/>
              <a:t> Спонсора, </a:t>
            </a:r>
            <a:r>
              <a:rPr lang="ru-RU" b="1" u="sng" dirty="0" err="1"/>
              <a:t>може</a:t>
            </a:r>
            <a:r>
              <a:rPr lang="ru-RU" b="1" u="sng" dirty="0"/>
              <a:t> бути </a:t>
            </a:r>
            <a:r>
              <a:rPr lang="ru-RU" b="1" u="sng" dirty="0" err="1"/>
              <a:t>надання</a:t>
            </a:r>
            <a:r>
              <a:rPr lang="ru-RU" b="1" u="sng" dirty="0"/>
              <a:t> </a:t>
            </a:r>
            <a:r>
              <a:rPr lang="ru-RU" b="1" u="sng" dirty="0" err="1"/>
              <a:t>доказів</a:t>
            </a:r>
            <a:r>
              <a:rPr lang="ru-RU" b="1" u="sng" dirty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/>
              <a:t>реєстрації компанії шляхом подання свідоцтва про реєстрацію, виданого протягом останніх трьох (3) місяців, або підтвердження процесу реєстрації компанії, або витягу з торгового реєстру та доказу реєстрації юридичної особи у відповідній країні;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чинного </a:t>
            </a:r>
            <a:r>
              <a:rPr lang="uk-UA" dirty="0"/>
              <a:t>полісу професійного страхування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u="sng" dirty="0" err="1"/>
              <a:t>Можливості</a:t>
            </a:r>
            <a:endParaRPr lang="ru-RU" b="1" u="sng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/>
              <a:t>Грошова</a:t>
            </a:r>
            <a:r>
              <a:rPr lang="ru-RU" dirty="0"/>
              <a:t> </a:t>
            </a:r>
            <a:r>
              <a:rPr lang="ru-RU" dirty="0" err="1"/>
              <a:t>нагорода</a:t>
            </a:r>
            <a:r>
              <a:rPr lang="ru-RU" dirty="0"/>
              <a:t> до 50 000 </a:t>
            </a:r>
            <a:r>
              <a:rPr lang="az-Latn-AZ" dirty="0"/>
              <a:t>CHF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/>
              <a:t>Можливості стратегічного партнерства з глобальним лідером </a:t>
            </a:r>
            <a:r>
              <a:rPr lang="uk-UA" dirty="0" err="1"/>
              <a:t>люксу</a:t>
            </a:r>
            <a:endParaRPr lang="uk-UA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Шлях до </a:t>
            </a:r>
            <a:r>
              <a:rPr lang="uk-UA" dirty="0"/>
              <a:t>впровадження та розвитку бізнесу</a:t>
            </a:r>
          </a:p>
          <a:p>
            <a:r>
              <a:rPr lang="uk-UA" b="1" u="sng" dirty="0"/>
              <a:t>Дедлайн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/>
              <a:t>Подання заявок: до 13 жовтня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/>
              <a:t>Фаза відбору: 14 жовтня 24 жовтня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/>
              <a:t>Фаза уточнення: 27 жовтня 7 листопада</a:t>
            </a:r>
          </a:p>
          <a:p>
            <a:r>
              <a:rPr lang="uk-UA" dirty="0"/>
              <a:t>Онлайн-оголошення результатів: 14 листопада</a:t>
            </a:r>
          </a:p>
          <a:p>
            <a:pPr marL="0" indent="0">
              <a:buNone/>
            </a:pPr>
            <a:r>
              <a:rPr lang="ru-RU" b="1" i="1" dirty="0" err="1"/>
              <a:t>Детальніше</a:t>
            </a:r>
            <a:r>
              <a:rPr lang="ru-RU" b="1" i="1" dirty="0"/>
              <a:t>:</a:t>
            </a:r>
            <a:r>
              <a:rPr lang="ru-RU" i="1" dirty="0"/>
              <a:t> </a:t>
            </a:r>
            <a:r>
              <a:rPr lang="az-Latn-AZ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https://www.agorize.com/en/challenges/luxury-retail-challenge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2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к неприбыльной организации получить грант?">
            <a:extLst>
              <a:ext uri="{FF2B5EF4-FFF2-40B4-BE49-F238E27FC236}">
                <a16:creationId xmlns:a16="http://schemas.microsoft.com/office/drawing/2014/main" id="{44E72C2F-C86B-45A5-9118-BE8F467F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0F792-2A9C-46CD-A73F-C4FF9D6E1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17" y="92001"/>
            <a:ext cx="10968566" cy="963646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700" dirty="0"/>
              <a:t>ДО 60 000 ЄВРО — ГРАНТИ ДЛЯ МОЛОДІЖНИХ ОРГАНІЗАЦІЙ </a:t>
            </a:r>
            <a:r>
              <a:rPr lang="az-Latn-AZ" sz="2700" dirty="0"/>
              <a:t>EUROPEAN YOUTH FOUNDATION (EYF)</a:t>
            </a:r>
            <a:endParaRPr lang="ru-RU" sz="27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B6C519-9560-4A59-AC38-F9353DA22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3999" y="2561871"/>
            <a:ext cx="5662084" cy="420412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</a:rPr>
              <a:t>1. </a:t>
            </a:r>
            <a:r>
              <a:rPr lang="ru-RU" b="1" u="sng" dirty="0" err="1">
                <a:solidFill>
                  <a:schemeClr val="tx1"/>
                </a:solidFill>
              </a:rPr>
              <a:t>Міжнародна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діяльність</a:t>
            </a:r>
            <a:endParaRPr lang="ru-RU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i="1" dirty="0" err="1">
                <a:solidFill>
                  <a:schemeClr val="tx1"/>
                </a:solidFill>
              </a:rPr>
              <a:t>Міжнародні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зустрічі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молоді</a:t>
            </a:r>
            <a:r>
              <a:rPr lang="ru-RU" i="1" dirty="0">
                <a:solidFill>
                  <a:schemeClr val="tx1"/>
                </a:solidFill>
              </a:rPr>
              <a:t>/</a:t>
            </a:r>
            <a:r>
              <a:rPr lang="ru-RU" i="1" dirty="0" err="1">
                <a:solidFill>
                  <a:schemeClr val="tx1"/>
                </a:solidFill>
              </a:rPr>
              <a:t>лідерів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із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чітким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європейським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виміром</a:t>
            </a:r>
            <a:r>
              <a:rPr lang="ru-RU" i="1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chemeClr val="tx1"/>
                </a:solidFill>
              </a:rPr>
              <a:t>Вимоги</a:t>
            </a:r>
            <a:r>
              <a:rPr lang="ru-RU" b="1" dirty="0">
                <a:solidFill>
                  <a:schemeClr val="tx1"/>
                </a:solidFill>
              </a:rPr>
              <a:t>: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 err="1">
                <a:solidFill>
                  <a:schemeClr val="tx1"/>
                </a:solidFill>
              </a:rPr>
              <a:t>відповідність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пріоритетам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молодіжного</a:t>
            </a:r>
            <a:r>
              <a:rPr lang="ru-RU" dirty="0">
                <a:solidFill>
                  <a:schemeClr val="tx1"/>
                </a:solidFill>
              </a:rPr>
              <a:t> сектору;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 err="1">
                <a:solidFill>
                  <a:schemeClr val="tx1"/>
                </a:solidFill>
              </a:rPr>
              <a:t>учасники</a:t>
            </a:r>
            <a:r>
              <a:rPr lang="ru-RU" dirty="0">
                <a:solidFill>
                  <a:schemeClr val="tx1"/>
                </a:solidFill>
              </a:rPr>
              <a:t> з ≥7 </a:t>
            </a:r>
            <a:r>
              <a:rPr lang="ru-RU" dirty="0" err="1">
                <a:solidFill>
                  <a:schemeClr val="tx1"/>
                </a:solidFill>
              </a:rPr>
              <a:t>країн-членів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 err="1">
                <a:solidFill>
                  <a:schemeClr val="tx1"/>
                </a:solidFill>
              </a:rPr>
              <a:t>проектна</a:t>
            </a:r>
            <a:r>
              <a:rPr lang="ru-RU" dirty="0">
                <a:solidFill>
                  <a:schemeClr val="tx1"/>
                </a:solidFill>
              </a:rPr>
              <a:t> команда з ≥4 </a:t>
            </a:r>
            <a:r>
              <a:rPr lang="ru-RU" dirty="0" err="1">
                <a:solidFill>
                  <a:schemeClr val="tx1"/>
                </a:solidFill>
              </a:rPr>
              <a:t>національностей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>
                <a:solidFill>
                  <a:schemeClr val="tx1"/>
                </a:solidFill>
              </a:rPr>
              <a:t>≥75% </a:t>
            </a:r>
            <a:r>
              <a:rPr lang="ru-RU" dirty="0" err="1">
                <a:solidFill>
                  <a:schemeClr val="tx1"/>
                </a:solidFill>
              </a:rPr>
              <a:t>учасників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молодші</a:t>
            </a:r>
            <a:r>
              <a:rPr lang="ru-RU" dirty="0">
                <a:solidFill>
                  <a:schemeClr val="tx1"/>
                </a:solidFill>
              </a:rPr>
              <a:t> 30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 err="1">
                <a:solidFill>
                  <a:schemeClr val="tx1"/>
                </a:solidFill>
              </a:rPr>
              <a:t>гендерний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географічний</a:t>
            </a:r>
            <a:r>
              <a:rPr lang="ru-RU" dirty="0">
                <a:solidFill>
                  <a:schemeClr val="tx1"/>
                </a:solidFill>
              </a:rPr>
              <a:t> баланс, </a:t>
            </a:r>
            <a:r>
              <a:rPr lang="ru-RU" dirty="0" err="1">
                <a:solidFill>
                  <a:schemeClr val="tx1"/>
                </a:solidFill>
              </a:rPr>
              <a:t>інклюзивність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 err="1">
                <a:solidFill>
                  <a:schemeClr val="tx1"/>
                </a:solidFill>
              </a:rPr>
              <a:t>мінімум</a:t>
            </a:r>
            <a:r>
              <a:rPr lang="ru-RU" dirty="0">
                <a:solidFill>
                  <a:schemeClr val="tx1"/>
                </a:solidFill>
              </a:rPr>
              <a:t> 4 </a:t>
            </a:r>
            <a:r>
              <a:rPr lang="ru-RU" dirty="0" err="1">
                <a:solidFill>
                  <a:schemeClr val="tx1"/>
                </a:solidFill>
              </a:rPr>
              <a:t>робочі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дні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коротші</a:t>
            </a:r>
            <a:r>
              <a:rPr lang="ru-RU" dirty="0">
                <a:solidFill>
                  <a:schemeClr val="tx1"/>
                </a:solidFill>
              </a:rPr>
              <a:t> треба </a:t>
            </a:r>
            <a:r>
              <a:rPr lang="ru-RU" dirty="0" err="1">
                <a:solidFill>
                  <a:schemeClr val="tx1"/>
                </a:solidFill>
              </a:rPr>
              <a:t>обґрунтувати</a:t>
            </a:r>
            <a:r>
              <a:rPr lang="ru-RU" dirty="0">
                <a:solidFill>
                  <a:schemeClr val="tx1"/>
                </a:solidFill>
              </a:rPr>
              <a:t>);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dirty="0" err="1">
                <a:solidFill>
                  <a:schemeClr val="tx1"/>
                </a:solidFill>
              </a:rPr>
              <a:t>тривалість</a:t>
            </a:r>
            <a:r>
              <a:rPr lang="ru-RU" dirty="0">
                <a:solidFill>
                  <a:schemeClr val="tx1"/>
                </a:solidFill>
              </a:rPr>
              <a:t> проєкту — в межах одного календарного року.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Бюджет: до 25 000 € (</a:t>
            </a:r>
            <a:r>
              <a:rPr lang="az-Latn-AZ" dirty="0">
                <a:solidFill>
                  <a:schemeClr val="tx1"/>
                </a:solidFill>
              </a:rPr>
              <a:t>EYF </a:t>
            </a:r>
            <a:r>
              <a:rPr lang="ru-RU" dirty="0" err="1">
                <a:solidFill>
                  <a:schemeClr val="tx1"/>
                </a:solidFill>
              </a:rPr>
              <a:t>покриває</a:t>
            </a:r>
            <a:r>
              <a:rPr lang="ru-RU" dirty="0">
                <a:solidFill>
                  <a:schemeClr val="tx1"/>
                </a:solidFill>
              </a:rPr>
              <a:t> до 2/3 </a:t>
            </a:r>
            <a:r>
              <a:rPr lang="ru-RU" dirty="0" err="1">
                <a:solidFill>
                  <a:schemeClr val="tx1"/>
                </a:solidFill>
              </a:rPr>
              <a:t>витрат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Деталі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az-Latn-AZ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https://www.coe.int/en/web/european-youth-foundation/international-activity</a:t>
            </a:r>
            <a:r>
              <a:rPr lang="uk-UA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646BA12-42F0-4A82-8693-25D6369F9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3801" y="2561871"/>
            <a:ext cx="5664200" cy="420412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/>
              <a:t>2. </a:t>
            </a:r>
            <a:r>
              <a:rPr lang="ru-RU" b="1" u="sng" dirty="0" err="1"/>
              <a:t>Структурний</a:t>
            </a:r>
            <a:r>
              <a:rPr lang="ru-RU" b="1" u="sng" dirty="0"/>
              <a:t> грант</a:t>
            </a:r>
          </a:p>
          <a:p>
            <a:pPr marL="0" indent="0">
              <a:buNone/>
            </a:pPr>
            <a:r>
              <a:rPr lang="ru-RU" i="1" dirty="0"/>
              <a:t>Для </a:t>
            </a:r>
            <a:r>
              <a:rPr lang="ru-RU" i="1" dirty="0" err="1"/>
              <a:t>міжнародних</a:t>
            </a:r>
            <a:r>
              <a:rPr lang="ru-RU" i="1" dirty="0"/>
              <a:t> </a:t>
            </a:r>
            <a:r>
              <a:rPr lang="ru-RU" i="1" dirty="0" err="1"/>
              <a:t>молодіжних</a:t>
            </a:r>
            <a:r>
              <a:rPr lang="ru-RU" i="1" dirty="0"/>
              <a:t> НУО та мереж.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err="1"/>
              <a:t>Умови</a:t>
            </a:r>
            <a:r>
              <a:rPr lang="ru-RU" b="1" dirty="0"/>
              <a:t>: </a:t>
            </a:r>
          </a:p>
          <a:p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3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за </a:t>
            </a:r>
            <a:r>
              <a:rPr lang="ru-RU" dirty="0" err="1"/>
              <a:t>останні</a:t>
            </a:r>
            <a:r>
              <a:rPr lang="ru-RU" dirty="0"/>
              <a:t> 3 роки та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грантів</a:t>
            </a:r>
            <a:r>
              <a:rPr lang="ru-RU" dirty="0"/>
              <a:t> </a:t>
            </a:r>
            <a:r>
              <a:rPr lang="az-Latn-AZ" dirty="0"/>
              <a:t>EYF </a:t>
            </a:r>
            <a:r>
              <a:rPr lang="ru-RU" dirty="0"/>
              <a:t>у 2 </a:t>
            </a:r>
            <a:r>
              <a:rPr lang="ru-RU" dirty="0" err="1"/>
              <a:t>із</a:t>
            </a:r>
            <a:r>
              <a:rPr lang="ru-RU" dirty="0"/>
              <a:t> 3 </a:t>
            </a:r>
            <a:r>
              <a:rPr lang="ru-RU" dirty="0" err="1"/>
              <a:t>попередніх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стратегічній</a:t>
            </a:r>
            <a:r>
              <a:rPr lang="ru-RU" dirty="0"/>
              <a:t> </a:t>
            </a:r>
            <a:r>
              <a:rPr lang="ru-RU" dirty="0" err="1"/>
              <a:t>довгостроковій</a:t>
            </a:r>
            <a:r>
              <a:rPr lang="ru-RU" dirty="0"/>
              <a:t> </a:t>
            </a:r>
            <a:r>
              <a:rPr lang="ru-RU" dirty="0" err="1"/>
              <a:t>програмі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</a:t>
            </a:r>
          </a:p>
          <a:p>
            <a:r>
              <a:rPr lang="ru-RU" dirty="0"/>
              <a:t>Бюджет: до 60 000 € на 2 роки (по 30 000 €/</a:t>
            </a:r>
            <a:r>
              <a:rPr lang="ru-RU" dirty="0" err="1"/>
              <a:t>рік</a:t>
            </a:r>
            <a:r>
              <a:rPr lang="ru-RU" dirty="0"/>
              <a:t>).</a:t>
            </a:r>
          </a:p>
          <a:p>
            <a:r>
              <a:rPr lang="ru-RU" dirty="0" err="1"/>
              <a:t>Потрібне</a:t>
            </a:r>
            <a:r>
              <a:rPr lang="ru-RU" dirty="0"/>
              <a:t> </a:t>
            </a:r>
            <a:r>
              <a:rPr lang="ru-RU" dirty="0" err="1"/>
              <a:t>підтвердження</a:t>
            </a:r>
            <a:r>
              <a:rPr lang="ru-RU" dirty="0"/>
              <a:t> через 1 </a:t>
            </a:r>
            <a:r>
              <a:rPr lang="ru-RU" dirty="0" err="1"/>
              <a:t>рік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Дедлайн </a:t>
            </a:r>
            <a:r>
              <a:rPr lang="ru-RU" dirty="0" err="1"/>
              <a:t>подання</a:t>
            </a:r>
            <a:r>
              <a:rPr lang="ru-RU" dirty="0"/>
              <a:t> заявок на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конкурси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до 1 </a:t>
            </a:r>
            <a:r>
              <a:rPr lang="ru-RU" dirty="0" err="1"/>
              <a:t>жовтня</a:t>
            </a:r>
            <a:r>
              <a:rPr lang="ru-RU" dirty="0"/>
              <a:t> 2025 року.</a:t>
            </a:r>
          </a:p>
          <a:p>
            <a:pPr marL="0" indent="0">
              <a:buNone/>
            </a:pPr>
            <a:r>
              <a:rPr lang="ru-RU" dirty="0" err="1"/>
              <a:t>Деталі</a:t>
            </a:r>
            <a:r>
              <a:rPr lang="ru-RU" dirty="0"/>
              <a:t>: </a:t>
            </a:r>
            <a:r>
              <a:rPr lang="az-Latn-AZ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https://www.coe.int/en/web/european-youth-foundation/structural-grant</a:t>
            </a:r>
            <a:r>
              <a:rPr lang="uk-UA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0BA359-11DE-4D72-8A77-CA80D19FF907}"/>
              </a:ext>
            </a:extLst>
          </p:cNvPr>
          <p:cNvSpPr/>
          <p:nvPr/>
        </p:nvSpPr>
        <p:spPr>
          <a:xfrm>
            <a:off x="611717" y="1080122"/>
            <a:ext cx="10968566" cy="14157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700" dirty="0"/>
              <a:t>Європейський молодіжний </a:t>
            </a:r>
            <a:r>
              <a:rPr lang="ru-RU" sz="1700" dirty="0"/>
              <a:t>фонд (EYF) </a:t>
            </a:r>
            <a:r>
              <a:rPr lang="uk-UA" sz="1700" dirty="0"/>
              <a:t>надає гранти на проекти, що відповідають цінностям Ради Європи та пріоритетам молодіжного сектору: розвиток миру, співпраці, взаєморозуміння, обміну інформацією та взаємодопомоги.</a:t>
            </a:r>
          </a:p>
          <a:p>
            <a:pPr algn="ctr"/>
            <a:r>
              <a:rPr lang="uk-UA" sz="1700" dirty="0">
                <a:highlight>
                  <a:srgbClr val="00FFFF"/>
                </a:highlight>
              </a:rPr>
              <a:t>Відкриті конкурси</a:t>
            </a:r>
            <a:r>
              <a:rPr lang="ru-RU" sz="1700" dirty="0">
                <a:highlight>
                  <a:srgbClr val="00FFFF"/>
                </a:highlight>
              </a:rPr>
              <a:t>: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58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к получить безвозмездно 3 млн тенге для подростков и молодежи">
            <a:extLst>
              <a:ext uri="{FF2B5EF4-FFF2-40B4-BE49-F238E27FC236}">
                <a16:creationId xmlns:a16="http://schemas.microsoft.com/office/drawing/2014/main" id="{2643C237-804D-46ED-9924-D63649E08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4D615-9BBC-49E1-8324-DE9315ED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987" y="111760"/>
            <a:ext cx="10712026" cy="90424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/>
              <a:t>ДО 65 000 ЄВРО — ГРАНТИ НА ЗАЛУЧЕННЯ МОЛОДІ ДО ГРОМАДЯНСЬКОГО СУСПІЛЬСТВА (EVZ)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636A5E-6D5D-4F9B-BBEF-2B62D7D08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957" y="1076960"/>
            <a:ext cx="5646883" cy="566928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000" b="1" u="sng" dirty="0"/>
              <a:t>Програма «Молоді громадянські суспільства за демократію»</a:t>
            </a:r>
            <a:r>
              <a:rPr lang="uk-UA" sz="2000" dirty="0"/>
              <a:t> у кластері «Освіта формує майбутнє</a:t>
            </a:r>
            <a:r>
              <a:rPr lang="ru-RU" sz="2000" dirty="0"/>
              <a:t>» Фонду </a:t>
            </a:r>
            <a:r>
              <a:rPr lang="az-Latn-AZ" sz="2000" dirty="0"/>
              <a:t>EVZ </a:t>
            </a:r>
            <a:r>
              <a:rPr lang="uk-UA" sz="2000" dirty="0"/>
              <a:t>підтримує міжнародні молодіжні освітні </a:t>
            </a:r>
            <a:r>
              <a:rPr lang="uk-UA" sz="2000" dirty="0" err="1"/>
              <a:t>проєкти</a:t>
            </a:r>
            <a:r>
              <a:rPr lang="uk-UA" sz="2000" dirty="0"/>
              <a:t>, які реалізуються організаціями з Німеччини, Грузії, Польщі, Чехії, України та білоруськими спільнотами у вигнанні.</a:t>
            </a:r>
          </a:p>
          <a:p>
            <a:r>
              <a:rPr lang="uk-UA" sz="2000" b="1" u="sng" dirty="0"/>
              <a:t>Мета програми </a:t>
            </a:r>
            <a:r>
              <a:rPr lang="uk-UA" sz="2000" dirty="0"/>
              <a:t>– надихнути молодь на активну участь у громадянському суспільстві, захист своїх інтересів і просування демократичних цінностей.</a:t>
            </a:r>
          </a:p>
          <a:p>
            <a:pPr marL="0" indent="0">
              <a:buNone/>
            </a:pPr>
            <a:r>
              <a:rPr lang="uk-UA" sz="2000" b="1" u="sng" dirty="0"/>
              <a:t>Пріоритет мають </a:t>
            </a:r>
            <a:r>
              <a:rPr lang="uk-UA" sz="2000" b="1" u="sng" dirty="0" err="1"/>
              <a:t>проєкти</a:t>
            </a:r>
            <a:r>
              <a:rPr lang="uk-UA" sz="2000" b="1" u="sng" dirty="0"/>
              <a:t>, які:</a:t>
            </a:r>
          </a:p>
          <a:p>
            <a:r>
              <a:rPr lang="uk-UA" sz="2000" dirty="0"/>
              <a:t>забезпечують молодь практичними навичками для громадянської участі;</a:t>
            </a:r>
          </a:p>
          <a:p>
            <a:r>
              <a:rPr lang="uk-UA" sz="2000" dirty="0"/>
              <a:t>стимулюють розробку та реалізацію власних ідей молодих людей;</a:t>
            </a:r>
          </a:p>
          <a:p>
            <a:r>
              <a:rPr lang="uk-UA" sz="2000" dirty="0"/>
              <a:t>сприяють транскордонним ініціативам і зміцнюють демократичне суспільство.</a:t>
            </a:r>
          </a:p>
          <a:p>
            <a:pPr marL="0" indent="0">
              <a:buNone/>
            </a:pPr>
            <a:r>
              <a:rPr lang="uk-UA" sz="2000" b="1" u="sng" dirty="0"/>
              <a:t>Для кого</a:t>
            </a:r>
          </a:p>
          <a:p>
            <a:r>
              <a:rPr lang="uk-UA" sz="2000" dirty="0"/>
              <a:t>Прийом відкрито для неприбуткових організацій, які прагнуть зміцнити молодіжну активність і створити простори, у яких молоде громадянське суспільство зможе розвиватися - з креативністю, переконанням і сміливістю творити зміни.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EACECA9-2DC9-485D-A455-3017BBFC1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076960"/>
            <a:ext cx="5911043" cy="566928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b="1" u="sng" dirty="0"/>
              <a:t>Прийнятні </a:t>
            </a:r>
            <a:r>
              <a:rPr lang="uk-UA" sz="1600" b="1" u="sng" dirty="0" err="1"/>
              <a:t>проєкти</a:t>
            </a:r>
            <a:endParaRPr lang="uk-UA" sz="1600" b="1" u="sng" dirty="0"/>
          </a:p>
          <a:p>
            <a:r>
              <a:rPr lang="uk-UA" sz="1600" dirty="0"/>
              <a:t>Білатеральні, </a:t>
            </a:r>
            <a:r>
              <a:rPr lang="uk-UA" sz="1600" dirty="0" err="1"/>
              <a:t>трилатеральні</a:t>
            </a:r>
            <a:r>
              <a:rPr lang="uk-UA" sz="1600" dirty="0"/>
              <a:t> та багатосторонні </a:t>
            </a:r>
            <a:r>
              <a:rPr lang="uk-UA" sz="1600" dirty="0" err="1"/>
              <a:t>проєкти</a:t>
            </a:r>
            <a:r>
              <a:rPr lang="uk-UA" sz="1600" dirty="0"/>
              <a:t> молодіжної освіти та залучення молоді</a:t>
            </a:r>
          </a:p>
          <a:p>
            <a:r>
              <a:rPr lang="uk-UA" sz="1600" dirty="0"/>
              <a:t>Освіта у сфері демократії та прав людини з конкретними можливостями для участі</a:t>
            </a:r>
          </a:p>
          <a:p>
            <a:r>
              <a:rPr lang="uk-UA" sz="1600" dirty="0"/>
              <a:t>Формати, що реалізуються молоддю, такі як навчання рівний-рівному, </a:t>
            </a:r>
            <a:r>
              <a:rPr lang="uk-UA" sz="1600" dirty="0" err="1"/>
              <a:t>партисипативні</a:t>
            </a:r>
            <a:r>
              <a:rPr lang="uk-UA" sz="1600" dirty="0"/>
              <a:t> та діалогові заходи, кампанії та інші тематичні обміни й можливості для навчання</a:t>
            </a:r>
          </a:p>
          <a:p>
            <a:r>
              <a:rPr lang="uk-UA" sz="1600" dirty="0" err="1"/>
              <a:t>Мікропроєкти</a:t>
            </a:r>
            <a:r>
              <a:rPr lang="uk-UA" sz="1600" dirty="0"/>
              <a:t>, розроблені та реалізовані молоддю в межах загального проєкту з фінансовою підтримкою та освітнім супроводом</a:t>
            </a:r>
          </a:p>
          <a:p>
            <a:pPr marL="0" indent="0">
              <a:buNone/>
            </a:pPr>
            <a:r>
              <a:rPr lang="uk-UA" sz="1600" b="1" u="sng" dirty="0"/>
              <a:t>Сума фінансування від 20 000 до 65 000 євро</a:t>
            </a:r>
            <a:r>
              <a:rPr lang="uk-UA" sz="1600" dirty="0"/>
              <a:t>.</a:t>
            </a:r>
          </a:p>
          <a:p>
            <a:r>
              <a:rPr lang="uk-UA" sz="1600" b="1" u="sng" dirty="0"/>
              <a:t>Дедлайн:</a:t>
            </a:r>
            <a:r>
              <a:rPr lang="uk-UA" sz="1600" dirty="0"/>
              <a:t> </a:t>
            </a:r>
            <a:r>
              <a:rPr lang="uk-UA" sz="1600" dirty="0" err="1"/>
              <a:t>Проєктні</a:t>
            </a:r>
            <a:r>
              <a:rPr lang="uk-UA" sz="1600" dirty="0"/>
              <a:t> пропозиції мають бути подані англійською мовою електронною поштою </a:t>
            </a:r>
            <a:r>
              <a:rPr lang="ru-RU" sz="1600" dirty="0"/>
              <a:t>на адресу: </a:t>
            </a:r>
            <a:r>
              <a:rPr lang="az-Latn-AZ" sz="1600" u="sng" dirty="0"/>
              <a:t>ycs@stiftung-evz.de </a:t>
            </a:r>
            <a:r>
              <a:rPr lang="ru-RU" sz="1600" dirty="0"/>
              <a:t>до 23:59 (СЕТ) </a:t>
            </a:r>
            <a:r>
              <a:rPr lang="ru-RU" sz="1600" b="1" u="sng" dirty="0"/>
              <a:t>15 </a:t>
            </a:r>
            <a:r>
              <a:rPr lang="uk-UA" sz="1600" b="1" u="sng" dirty="0"/>
              <a:t>жовтня</a:t>
            </a:r>
            <a:r>
              <a:rPr lang="ru-RU" sz="1600" b="1" u="sng" dirty="0"/>
              <a:t> 2025 року.</a:t>
            </a:r>
          </a:p>
          <a:p>
            <a:r>
              <a:rPr lang="ru-RU" sz="1600" b="1" u="sng" dirty="0" err="1"/>
              <a:t>Деталі</a:t>
            </a:r>
            <a:r>
              <a:rPr lang="ru-RU" sz="1600" dirty="0"/>
              <a:t>: </a:t>
            </a:r>
            <a:r>
              <a:rPr lang="az-Latn-AZ" sz="1600" dirty="0">
                <a:hlinkClick r:id="rId3"/>
              </a:rPr>
              <a:t>https://www.stiftung-evz.de/en/what-we-support/young-civil-societies-for-democracy/</a:t>
            </a:r>
            <a:r>
              <a:rPr lang="uk-UA" sz="1600" dirty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5224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w to break into grant writing - The Writer">
            <a:extLst>
              <a:ext uri="{FF2B5EF4-FFF2-40B4-BE49-F238E27FC236}">
                <a16:creationId xmlns:a16="http://schemas.microsoft.com/office/drawing/2014/main" id="{075F6E15-B666-4FB6-AA78-160694BA1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657C9-A3A1-4164-9D5A-0D58DA6A0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47" y="81279"/>
            <a:ext cx="10376746" cy="55880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700" dirty="0"/>
              <a:t>ДО 1 500 000 ЄВРО — ГРАНТИ НА ЕНЕРГОЕФЕКТИВНІ ПРОЄКТИ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64C8A5-7670-4FFA-AC71-3ED5C75FF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822960"/>
            <a:ext cx="5709920" cy="595376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000" dirty="0"/>
              <a:t>Програма ЄС надає фінансову підтримку для технічної, юридичної та фінансової підготовки </a:t>
            </a:r>
            <a:r>
              <a:rPr lang="uk-UA" sz="2000" dirty="0" err="1"/>
              <a:t>проєктів</a:t>
            </a:r>
            <a:r>
              <a:rPr lang="uk-UA" sz="2000" dirty="0"/>
              <a:t>, що сприятимуть переходу до чистої енергії. Це включає розробку техніко-економічних </a:t>
            </a:r>
            <a:r>
              <a:rPr lang="uk-UA" sz="2000" dirty="0" err="1"/>
              <a:t>обгрунтувань</a:t>
            </a:r>
            <a:r>
              <a:rPr lang="uk-UA" sz="2000" dirty="0"/>
              <a:t>, бізнес-планів, юридичних аналізів та інших необхідних документів для залучення інвестицій у </a:t>
            </a:r>
            <a:r>
              <a:rPr lang="uk-UA" sz="2000" dirty="0" err="1"/>
              <a:t>проєкти</a:t>
            </a:r>
            <a:r>
              <a:rPr lang="uk-UA" sz="2000" dirty="0"/>
              <a:t> з енергоефективності та відновлюваних джерел енергії.</a:t>
            </a:r>
          </a:p>
          <a:p>
            <a:pPr marL="0" indent="0">
              <a:buNone/>
            </a:pPr>
            <a:r>
              <a:rPr lang="uk-UA" sz="2000" b="1" dirty="0"/>
              <a:t>Приклади об'єктів, які можуть бути профінансовані:</a:t>
            </a:r>
          </a:p>
          <a:p>
            <a:r>
              <a:rPr lang="uk-UA" sz="2000" dirty="0"/>
              <a:t>Громадські будівлі</a:t>
            </a:r>
          </a:p>
          <a:p>
            <a:r>
              <a:rPr lang="uk-UA" sz="2000" dirty="0"/>
              <a:t>Житловий сектор</a:t>
            </a:r>
          </a:p>
          <a:p>
            <a:r>
              <a:rPr lang="uk-UA" sz="2000" dirty="0"/>
              <a:t>Інфраструктура та промисловість</a:t>
            </a:r>
          </a:p>
          <a:p>
            <a:r>
              <a:rPr lang="uk-UA" sz="2000" dirty="0"/>
              <a:t>Транспорт і мобільність (парки, зарядні станції, інфраструктура з освітленням)</a:t>
            </a:r>
          </a:p>
          <a:p>
            <a:r>
              <a:rPr lang="uk-UA" sz="2000" dirty="0"/>
              <a:t>Комунальна енергетика і міські </a:t>
            </a:r>
            <a:r>
              <a:rPr lang="uk-UA" sz="2000" dirty="0" err="1"/>
              <a:t>проєкти</a:t>
            </a:r>
            <a:endParaRPr lang="uk-UA" sz="2000" dirty="0"/>
          </a:p>
          <a:p>
            <a:r>
              <a:rPr lang="uk-UA" sz="2000" dirty="0"/>
              <a:t>Важливо: </a:t>
            </a:r>
            <a:r>
              <a:rPr lang="uk-UA" sz="2000" dirty="0" err="1"/>
              <a:t>проєкт</a:t>
            </a:r>
            <a:r>
              <a:rPr lang="uk-UA" sz="2000" dirty="0"/>
              <a:t> має бути масштабованим, енергетично ефективним і мати потенціал для інвестиційного запуску після підготовки.</a:t>
            </a:r>
          </a:p>
          <a:p>
            <a:pPr marL="0" indent="0">
              <a:buNone/>
            </a:pPr>
            <a:r>
              <a:rPr lang="ru-RU" sz="2000" b="1" u="sng" dirty="0" err="1"/>
              <a:t>Консультація</a:t>
            </a:r>
            <a:r>
              <a:rPr lang="ru-RU" sz="2000" b="1" u="sng" dirty="0"/>
              <a:t> за номером: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FF0000"/>
                </a:solidFill>
              </a:rPr>
              <a:t>+38 032 226 78 90 </a:t>
            </a:r>
          </a:p>
          <a:p>
            <a:pPr marL="0" indent="0">
              <a:buNone/>
            </a:pPr>
            <a:r>
              <a:rPr lang="uk-UA" sz="2000" b="1" u="sng" dirty="0"/>
              <a:t>Деталі:</a:t>
            </a:r>
            <a:r>
              <a:rPr lang="uk-UA" sz="2000" dirty="0"/>
              <a:t> </a:t>
            </a:r>
            <a:r>
              <a:rPr lang="az-Latn-AZ" sz="2000" dirty="0">
                <a:hlinkClick r:id="rId4"/>
              </a:rPr>
              <a:t>https://chaszmin.com.ua/poslugy/konsultatsiya/</a:t>
            </a:r>
            <a:r>
              <a:rPr lang="uk-UA" sz="2000" dirty="0"/>
              <a:t> </a:t>
            </a:r>
            <a:endParaRPr lang="ru-RU" sz="20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2382E73-472E-4DD8-86AB-E23CB5687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4240" y="822960"/>
            <a:ext cx="6079066" cy="595376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b="1" u="sng" dirty="0"/>
              <a:t>Для кого:</a:t>
            </a:r>
          </a:p>
          <a:p>
            <a:r>
              <a:rPr lang="uk-UA" sz="1600" dirty="0"/>
              <a:t>Органи державної та місцевої влади</a:t>
            </a:r>
          </a:p>
          <a:p>
            <a:r>
              <a:rPr lang="uk-UA" sz="1600" dirty="0"/>
              <a:t>Комунальні підприємства</a:t>
            </a:r>
          </a:p>
          <a:p>
            <a:r>
              <a:rPr lang="uk-UA" sz="1600" dirty="0"/>
              <a:t>Житлові </a:t>
            </a:r>
            <a:r>
              <a:rPr lang="uk-UA" sz="1600" dirty="0" err="1"/>
              <a:t>обєднання</a:t>
            </a:r>
            <a:r>
              <a:rPr lang="uk-UA" sz="1600" dirty="0"/>
              <a:t> та асоціації</a:t>
            </a:r>
          </a:p>
          <a:p>
            <a:r>
              <a:rPr lang="uk-UA" sz="1600" dirty="0"/>
              <a:t>Професійні технічні компанії </a:t>
            </a:r>
          </a:p>
          <a:p>
            <a:r>
              <a:rPr lang="uk-UA" sz="1600" dirty="0"/>
              <a:t>Фінансові установи</a:t>
            </a:r>
          </a:p>
          <a:p>
            <a:r>
              <a:rPr lang="uk-UA" sz="1600" dirty="0"/>
              <a:t>Академічні та дослідницькі заклади</a:t>
            </a:r>
          </a:p>
          <a:p>
            <a:r>
              <a:rPr lang="uk-UA" sz="1600" dirty="0"/>
              <a:t>НУО та </a:t>
            </a:r>
            <a:r>
              <a:rPr lang="uk-UA" sz="1600" dirty="0" err="1"/>
              <a:t>обєднання</a:t>
            </a:r>
            <a:r>
              <a:rPr lang="uk-UA" sz="1600" dirty="0"/>
              <a:t> </a:t>
            </a:r>
          </a:p>
          <a:p>
            <a:pPr marL="0" indent="0">
              <a:buNone/>
            </a:pPr>
            <a:r>
              <a:rPr lang="uk-UA" sz="1600" b="1" u="sng" dirty="0"/>
              <a:t>Сума: </a:t>
            </a:r>
          </a:p>
          <a:p>
            <a:r>
              <a:rPr lang="uk-UA" sz="1600" dirty="0"/>
              <a:t>Пропозиції із запитом на внесок від ЄС у розмірі</a:t>
            </a:r>
            <a:r>
              <a:rPr lang="uk-UA" sz="1600" b="1" i="1" u="sng" dirty="0"/>
              <a:t> від 1 до 1,5 мільйона євро </a:t>
            </a:r>
            <a:r>
              <a:rPr lang="uk-UA" sz="1600" dirty="0"/>
              <a:t>дозволять належним чином вирішити конкретні цілі. Тим не менш, це не виключає подання та відбору пропозицій із запитом на інші суми.</a:t>
            </a:r>
          </a:p>
          <a:p>
            <a:r>
              <a:rPr lang="uk-UA" sz="1600" b="1" u="sng" dirty="0"/>
              <a:t>Ставка фінансування </a:t>
            </a:r>
            <a:r>
              <a:rPr lang="uk-UA" sz="1600" dirty="0"/>
              <a:t>- 95%</a:t>
            </a:r>
          </a:p>
          <a:p>
            <a:r>
              <a:rPr lang="uk-UA" sz="1600" b="1" u="sng" dirty="0"/>
              <a:t>Загальний бюджет конкурсу: </a:t>
            </a:r>
            <a:r>
              <a:rPr lang="uk-UA" sz="1600" dirty="0"/>
              <a:t>8 000 000 євро.</a:t>
            </a:r>
          </a:p>
          <a:p>
            <a:r>
              <a:rPr lang="uk-UA" sz="1600" b="1" u="sng" dirty="0"/>
              <a:t>Тривалість проєкту: </a:t>
            </a:r>
            <a:r>
              <a:rPr lang="uk-UA" sz="1600" dirty="0"/>
              <a:t>до 36 місяців.</a:t>
            </a:r>
          </a:p>
          <a:p>
            <a:r>
              <a:rPr lang="uk-UA" sz="1600" b="1" u="sng" dirty="0"/>
              <a:t>Дедлайн подачі заявок: </a:t>
            </a:r>
            <a:r>
              <a:rPr lang="uk-UA" sz="1600" dirty="0"/>
              <a:t>23 вересня 2025 ро</a:t>
            </a:r>
            <a:r>
              <a:rPr lang="uk-UA" sz="1700" dirty="0"/>
              <a:t>ку</a:t>
            </a:r>
          </a:p>
        </p:txBody>
      </p:sp>
    </p:spTree>
    <p:extLst>
      <p:ext uri="{BB962C8B-B14F-4D97-AF65-F5344CB8AC3E}">
        <p14:creationId xmlns:p14="http://schemas.microsoft.com/office/powerpoint/2010/main" val="199645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зима у Харкові — останні новини | Коментарі Харьків">
            <a:extLst>
              <a:ext uri="{FF2B5EF4-FFF2-40B4-BE49-F238E27FC236}">
                <a16:creationId xmlns:a16="http://schemas.microsoft.com/office/drawing/2014/main" id="{0B797C22-C580-44E2-B08B-06988CF41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A9E1F72-7C4A-452A-AE25-DE617B51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47" y="142239"/>
            <a:ext cx="10793306" cy="1056640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700" dirty="0">
                <a:solidFill>
                  <a:schemeClr val="accent5">
                    <a:lumMod val="75000"/>
                  </a:schemeClr>
                </a:solidFill>
              </a:rPr>
              <a:t>ДО 3 000 ДОЛ — ОСВІТНЬО-ГРАНТОВА ПРОГРАМА З БІЗНЕСУ У ХАРКІВСЬКІЙ ОБЛАСТІ (БФ “ПРАВО НА ЗАХИСТ”)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71B639-3F59-40D6-B4FE-292566EF3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334" y="1341118"/>
            <a:ext cx="5337386" cy="5181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У Харкові стартує набір на ще один потік освітньої програми </a:t>
            </a:r>
            <a:r>
              <a:rPr lang="uk-UA" u="sng" dirty="0">
                <a:solidFill>
                  <a:schemeClr val="accent5">
                    <a:lumMod val="75000"/>
                  </a:schemeClr>
                </a:solidFill>
              </a:rPr>
              <a:t>"Право на бізнес: курс для підприємців"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uk-UA" dirty="0"/>
              <a:t>Метою є сприяння економічній спроможності ВПО та осіб, які постраждали від війни.</a:t>
            </a:r>
          </a:p>
          <a:p>
            <a:pPr marL="0" indent="0">
              <a:buNone/>
            </a:pPr>
            <a:r>
              <a:rPr lang="uk-UA" dirty="0"/>
              <a:t>Учасники отримають актуальні знання та практичні інструменти для перезапуску, трансформації або зміцнення власного бізнесу. Курс допоможе вдосконалити підприємницькі навички, адаптуватися до нових умов ринку та відкрити нові можливості для розвитку.</a:t>
            </a:r>
          </a:p>
          <a:p>
            <a:pPr marL="0" indent="0">
              <a:buNone/>
            </a:pPr>
            <a:r>
              <a:rPr lang="uk-UA" dirty="0"/>
              <a:t>Психологічна й </a:t>
            </a:r>
            <a:r>
              <a:rPr lang="uk-UA" dirty="0" err="1"/>
              <a:t>коучингова</a:t>
            </a:r>
            <a:r>
              <a:rPr lang="uk-UA" dirty="0"/>
              <a:t> підтримка допоможе учасникам стати впевненішими в собі й досягти мети. Також, передбачено надання юридичних консультацій щодо діяльності ФОП, трудового та господарського права, оподаткування та інших питань. На учасників чекають цікаві </a:t>
            </a:r>
            <a:r>
              <a:rPr lang="uk-UA" dirty="0" err="1"/>
              <a:t>нетворкінгові</a:t>
            </a:r>
            <a:r>
              <a:rPr lang="uk-UA" dirty="0"/>
              <a:t> заходи.</a:t>
            </a:r>
          </a:p>
          <a:p>
            <a:pPr marL="0" indent="0">
              <a:buNone/>
            </a:pPr>
            <a:r>
              <a:rPr lang="uk-UA" b="1" u="sng" dirty="0"/>
              <a:t>Для кого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uk-UA" dirty="0"/>
              <a:t>Для підприємців (ФОП та </a:t>
            </a:r>
            <a:r>
              <a:rPr lang="uk-UA" dirty="0" err="1"/>
              <a:t>самозайнятих</a:t>
            </a:r>
            <a:r>
              <a:rPr lang="uk-UA" dirty="0"/>
              <a:t>), які прагнуть започаткувати, відновити чи розширити бізнес-діяльність у межах Харківської області.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8503612-D69D-4B41-BC4D-2DAECA11D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6746" y="1341118"/>
            <a:ext cx="5090160" cy="518159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uk-UA" b="1" u="sng" dirty="0"/>
              <a:t>Можливості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uk-UA" dirty="0"/>
              <a:t>Після завершення навчання учасники матимуть можливість взяти участь у конкурсі на отримання цільової благодійної допомоги до </a:t>
            </a:r>
            <a:r>
              <a:rPr lang="uk-UA" b="1" i="1" dirty="0">
                <a:solidFill>
                  <a:schemeClr val="accent5">
                    <a:lumMod val="75000"/>
                  </a:schemeClr>
                </a:solidFill>
              </a:rPr>
              <a:t>$3 000 </a:t>
            </a:r>
            <a:r>
              <a:rPr lang="uk-UA" dirty="0"/>
              <a:t>на розвиток власної справи.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uk-UA" b="1" u="sng" dirty="0"/>
              <a:t>Дедлайн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uk-UA" dirty="0"/>
              <a:t>Заявки на участь у навчальному курсі приймаються до </a:t>
            </a:r>
            <a:r>
              <a:rPr lang="uk-UA" i="1" dirty="0">
                <a:solidFill>
                  <a:schemeClr val="accent5">
                    <a:lumMod val="75000"/>
                  </a:schemeClr>
                </a:solidFill>
              </a:rPr>
              <a:t>14 вересня</a:t>
            </a:r>
            <a:r>
              <a:rPr lang="uk-UA" dirty="0"/>
              <a:t>.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uk-UA" b="1" u="sng" dirty="0"/>
              <a:t>Початок навчання:</a:t>
            </a:r>
            <a:r>
              <a:rPr lang="uk-UA" dirty="0"/>
              <a:t> 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uk-UA" dirty="0"/>
              <a:t>у середині жовтня. 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uk-UA" b="1" u="sng" dirty="0"/>
              <a:t>Тривалість: 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uk-UA" dirty="0"/>
              <a:t>2 місяці, один раз на тиждень (субота), з 9:00 до 18:00. Формат: групове навчання </a:t>
            </a:r>
            <a:r>
              <a:rPr lang="uk-UA" dirty="0" err="1"/>
              <a:t>офлайн</a:t>
            </a:r>
            <a:r>
              <a:rPr lang="uk-UA" dirty="0"/>
              <a:t> у безпечному місці в центрі Харкова.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None/>
            </a:pPr>
            <a:r>
              <a:rPr lang="uk-UA" dirty="0"/>
              <a:t>Деталі:</a:t>
            </a:r>
            <a:r>
              <a:rPr lang="ru-RU" dirty="0"/>
              <a:t> </a:t>
            </a:r>
            <a:r>
              <a:rPr lang="az-Latn-AZ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https://r2p.org.ua/page/nabir-na-shche-odyn-potik-navchalnoi-prohramy-pravo-na-biznes-kurs-dlia-pidpryiemtsiv-u-kharkovi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4172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</TotalTime>
  <Words>2433</Words>
  <Application>Microsoft Office PowerPoint</Application>
  <PresentationFormat>Широкоэкранный</PresentationFormat>
  <Paragraphs>181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Wingdings 3</vt:lpstr>
      <vt:lpstr>Аспект</vt:lpstr>
      <vt:lpstr>ГРАНТИ  КОНКУРСИ  МОЖЛИВОСТІ ДЛЯ БІЗНЕСУ</vt:lpstr>
      <vt:lpstr>ГРАНТ НА ВЛАСНУ СПРАВУ</vt:lpstr>
      <vt:lpstr>ГРАНТ ДЛЯ ПЕРЕРОБНИХ ПІДПРИЄМСТВ </vt:lpstr>
      <vt:lpstr>Європейська Рада з Інновацій (EIC) оголошує відкритий конкурс на підтримку українських стартапів і малих та середніх підприємств</vt:lpstr>
      <vt:lpstr>ДО 50 000 ШВЕЙЦАРСЬКИХ ФРАНКІВ — КОНКУРС ДЛЯ СТАРТАПІВ З AI-РІШЕНЬ ДЛЯ ЛЮКСОВОЇ ТОРГІВЛІ (GLOBAL LUXURY GROUP)</vt:lpstr>
      <vt:lpstr>ДО 60 000 ЄВРО — ГРАНТИ ДЛЯ МОЛОДІЖНИХ ОРГАНІЗАЦІЙ EUROPEAN YOUTH FOUNDATION (EYF)</vt:lpstr>
      <vt:lpstr>ДО 65 000 ЄВРО — ГРАНТИ НА ЗАЛУЧЕННЯ МОЛОДІ ДО ГРОМАДЯНСЬКОГО СУСПІЛЬСТВА (EVZ)</vt:lpstr>
      <vt:lpstr>ДО 1 500 000 ЄВРО — ГРАНТИ НА ЕНЕРГОЕФЕКТИВНІ ПРОЄКТИ</vt:lpstr>
      <vt:lpstr>ДО 3 000 ДОЛ — ОСВІТНЬО-ГРАНТОВА ПРОГРАМА З БІЗНЕСУ У ХАРКІВСЬКІЙ ОБЛАСТІ (БФ “ПРАВО НА ЗАХИСТ”)</vt:lpstr>
      <vt:lpstr>ДО 1 000 000 ГРН — ГРАНТ ДЛЯ ПІІДПРИЄМЦІВ КРЕАТИВНОЇ ІНДУСТРІЇ (ВЛАСНА СПРАВА)</vt:lpstr>
      <vt:lpstr>ПРОГРАМА ДЛЯ УКРАЇНСЬКИХ ТА КОМПАНІЙ ЄС/ЄЕЗ ДЛЯ ІНВЕСТУВАННЯ В УКРАЇНУ (UKRAINE INVESTMENT FRAMEWORK UIF)</vt:lpstr>
      <vt:lpstr>У 2025 році очікується зріст кількості грантових програм у порівнянні з 2024 роком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Гранти конкурси можливості для бізнесу</dc:title>
  <dc:creator>Yan Oksana</dc:creator>
  <cp:lastModifiedBy>Yan Oksana</cp:lastModifiedBy>
  <cp:revision>64</cp:revision>
  <dcterms:created xsi:type="dcterms:W3CDTF">2025-08-29T07:46:57Z</dcterms:created>
  <dcterms:modified xsi:type="dcterms:W3CDTF">2025-08-29T12:39:22Z</dcterms:modified>
</cp:coreProperties>
</file>